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1"/>
  </p:notesMasterIdLst>
  <p:sldIdLst>
    <p:sldId id="256" r:id="rId5"/>
    <p:sldId id="292" r:id="rId6"/>
    <p:sldId id="262" r:id="rId7"/>
    <p:sldId id="295" r:id="rId8"/>
    <p:sldId id="270" r:id="rId9"/>
    <p:sldId id="296" r:id="rId10"/>
    <p:sldId id="271" r:id="rId11"/>
    <p:sldId id="298" r:id="rId12"/>
    <p:sldId id="300" r:id="rId13"/>
    <p:sldId id="299" r:id="rId14"/>
    <p:sldId id="297" r:id="rId15"/>
    <p:sldId id="301" r:id="rId16"/>
    <p:sldId id="302" r:id="rId17"/>
    <p:sldId id="303" r:id="rId18"/>
    <p:sldId id="305" r:id="rId19"/>
    <p:sldId id="306" r:id="rId20"/>
    <p:sldId id="307" r:id="rId21"/>
    <p:sldId id="314" r:id="rId22"/>
    <p:sldId id="309" r:id="rId23"/>
    <p:sldId id="310" r:id="rId24"/>
    <p:sldId id="311" r:id="rId25"/>
    <p:sldId id="317" r:id="rId26"/>
    <p:sldId id="312" r:id="rId27"/>
    <p:sldId id="315" r:id="rId28"/>
    <p:sldId id="316" r:id="rId29"/>
    <p:sldId id="26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F3D3CC3-FD72-41FA-A27F-82A87A36392F}">
          <p14:sldIdLst>
            <p14:sldId id="256"/>
            <p14:sldId id="292"/>
            <p14:sldId id="262"/>
            <p14:sldId id="295"/>
            <p14:sldId id="270"/>
            <p14:sldId id="296"/>
            <p14:sldId id="271"/>
            <p14:sldId id="298"/>
            <p14:sldId id="300"/>
            <p14:sldId id="299"/>
            <p14:sldId id="297"/>
            <p14:sldId id="301"/>
            <p14:sldId id="302"/>
            <p14:sldId id="303"/>
            <p14:sldId id="305"/>
            <p14:sldId id="306"/>
            <p14:sldId id="307"/>
            <p14:sldId id="314"/>
            <p14:sldId id="309"/>
            <p14:sldId id="310"/>
            <p14:sldId id="311"/>
            <p14:sldId id="317"/>
            <p14:sldId id="312"/>
            <p14:sldId id="315"/>
            <p14:sldId id="316"/>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iusz Bialoszewski [mab152]" initials="MB[" lastIdx="2" clrIdx="0">
    <p:extLst>
      <p:ext uri="{19B8F6BF-5375-455C-9EA6-DF929625EA0E}">
        <p15:presenceInfo xmlns:p15="http://schemas.microsoft.com/office/powerpoint/2012/main" userId="Mariusz Bialoszewski [mab152]"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AD3407-3AFB-7B3A-1E77-7BC4F125071C}" v="10" dt="2020-02-20T16:37:52.678"/>
    <p1510:client id="{EEAD3DBB-FD6D-4928-BA0D-7D39182A5F13}" v="1106" dt="2020-02-20T18:02:40.1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6327" autoAdjust="0"/>
  </p:normalViewPr>
  <p:slideViewPr>
    <p:cSldViewPr snapToGrid="0">
      <p:cViewPr varScale="1">
        <p:scale>
          <a:sx n="123" d="100"/>
          <a:sy n="123" d="100"/>
        </p:scale>
        <p:origin x="736"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3840"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commentAuthors" Target="commentAuthor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svg"/><Relationship Id="rId1" Type="http://schemas.openxmlformats.org/officeDocument/2006/relationships/image" Target="../media/image5.png"/><Relationship Id="rId4" Type="http://schemas.openxmlformats.org/officeDocument/2006/relationships/image" Target="../media/image4.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B990C84F-400D-4EA9-986F-92B045F6C67D}"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51671FCC-E850-494E-A89A-A693FA3AF50A}">
      <dgm:prSet/>
      <dgm:spPr/>
      <dgm:t>
        <a:bodyPr/>
        <a:lstStyle/>
        <a:p>
          <a:r>
            <a:rPr lang="en-GB"/>
            <a:t>Use case list</a:t>
          </a:r>
          <a:endParaRPr lang="en-US"/>
        </a:p>
      </dgm:t>
    </dgm:pt>
    <dgm:pt modelId="{0A7F5766-43DA-4DEC-AABB-35E96C6CB25B}" type="parTrans" cxnId="{B854AD81-23E3-4153-B160-661A2A419E12}">
      <dgm:prSet/>
      <dgm:spPr/>
      <dgm:t>
        <a:bodyPr/>
        <a:lstStyle/>
        <a:p>
          <a:endParaRPr lang="en-US"/>
        </a:p>
      </dgm:t>
    </dgm:pt>
    <dgm:pt modelId="{5E92E19B-59D2-4620-8C0D-85A1FFD579C5}" type="sibTrans" cxnId="{B854AD81-23E3-4153-B160-661A2A419E12}">
      <dgm:prSet/>
      <dgm:spPr/>
      <dgm:t>
        <a:bodyPr/>
        <a:lstStyle/>
        <a:p>
          <a:endParaRPr lang="en-US"/>
        </a:p>
      </dgm:t>
    </dgm:pt>
    <dgm:pt modelId="{65107B14-E03F-4A48-B1C6-BD509CB551C5}">
      <dgm:prSet/>
      <dgm:spPr/>
      <dgm:t>
        <a:bodyPr/>
        <a:lstStyle/>
        <a:p>
          <a:r>
            <a:rPr lang="en-GB"/>
            <a:t>Error conditions</a:t>
          </a:r>
          <a:endParaRPr lang="en-US"/>
        </a:p>
      </dgm:t>
    </dgm:pt>
    <dgm:pt modelId="{1B4F6C77-C100-464F-8CD7-081DFD491D0F}" type="parTrans" cxnId="{6A09090D-F56C-4B84-81B8-D23E695A29AE}">
      <dgm:prSet/>
      <dgm:spPr/>
      <dgm:t>
        <a:bodyPr/>
        <a:lstStyle/>
        <a:p>
          <a:endParaRPr lang="en-US"/>
        </a:p>
      </dgm:t>
    </dgm:pt>
    <dgm:pt modelId="{49079450-01DD-44C7-8718-01040C75AE60}" type="sibTrans" cxnId="{6A09090D-F56C-4B84-81B8-D23E695A29AE}">
      <dgm:prSet/>
      <dgm:spPr/>
      <dgm:t>
        <a:bodyPr/>
        <a:lstStyle/>
        <a:p>
          <a:endParaRPr lang="en-US"/>
        </a:p>
      </dgm:t>
    </dgm:pt>
    <dgm:pt modelId="{7035325E-6B68-40F2-BA52-FF9429529100}" type="pres">
      <dgm:prSet presAssocID="{B990C84F-400D-4EA9-986F-92B045F6C67D}" presName="root" presStyleCnt="0">
        <dgm:presLayoutVars>
          <dgm:dir/>
          <dgm:resizeHandles val="exact"/>
        </dgm:presLayoutVars>
      </dgm:prSet>
      <dgm:spPr/>
    </dgm:pt>
    <dgm:pt modelId="{F8013CAF-CA15-4487-AE77-F0FCD5FBDC41}" type="pres">
      <dgm:prSet presAssocID="{51671FCC-E850-494E-A89A-A693FA3AF50A}" presName="compNode" presStyleCnt="0"/>
      <dgm:spPr/>
    </dgm:pt>
    <dgm:pt modelId="{F9E8B621-7DA5-44CD-9B74-41E756844246}" type="pres">
      <dgm:prSet presAssocID="{51671FCC-E850-494E-A89A-A693FA3AF50A}" presName="bgRect" presStyleLbl="bgShp" presStyleIdx="0" presStyleCnt="2"/>
      <dgm:spPr/>
    </dgm:pt>
    <dgm:pt modelId="{450B8581-5A39-42C3-ABC4-68D8E47D1507}" type="pres">
      <dgm:prSet presAssocID="{51671FCC-E850-494E-A89A-A693FA3AF50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 List"/>
        </a:ext>
      </dgm:extLst>
    </dgm:pt>
    <dgm:pt modelId="{80941402-F1FF-4269-A9A2-5CB5FFE0A44C}" type="pres">
      <dgm:prSet presAssocID="{51671FCC-E850-494E-A89A-A693FA3AF50A}" presName="spaceRect" presStyleCnt="0"/>
      <dgm:spPr/>
    </dgm:pt>
    <dgm:pt modelId="{1AAEC63B-3D18-4C67-A910-1AC4CCD34890}" type="pres">
      <dgm:prSet presAssocID="{51671FCC-E850-494E-A89A-A693FA3AF50A}" presName="parTx" presStyleLbl="revTx" presStyleIdx="0" presStyleCnt="2">
        <dgm:presLayoutVars>
          <dgm:chMax val="0"/>
          <dgm:chPref val="0"/>
        </dgm:presLayoutVars>
      </dgm:prSet>
      <dgm:spPr/>
    </dgm:pt>
    <dgm:pt modelId="{A8A555B4-5FB2-4020-8DAB-25958265C76E}" type="pres">
      <dgm:prSet presAssocID="{5E92E19B-59D2-4620-8C0D-85A1FFD579C5}" presName="sibTrans" presStyleCnt="0"/>
      <dgm:spPr/>
    </dgm:pt>
    <dgm:pt modelId="{F89A18E3-4D0B-4EDD-95F3-055370448D0C}" type="pres">
      <dgm:prSet presAssocID="{65107B14-E03F-4A48-B1C6-BD509CB551C5}" presName="compNode" presStyleCnt="0"/>
      <dgm:spPr/>
    </dgm:pt>
    <dgm:pt modelId="{01AF728E-E136-44F6-91C7-A34FE1A20F38}" type="pres">
      <dgm:prSet presAssocID="{65107B14-E03F-4A48-B1C6-BD509CB551C5}" presName="bgRect" presStyleLbl="bgShp" presStyleIdx="1" presStyleCnt="2"/>
      <dgm:spPr/>
    </dgm:pt>
    <dgm:pt modelId="{CF3E6B93-2959-4B29-B24E-5AA9ECCE2043}" type="pres">
      <dgm:prSet presAssocID="{65107B14-E03F-4A48-B1C6-BD509CB551C5}"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se"/>
        </a:ext>
      </dgm:extLst>
    </dgm:pt>
    <dgm:pt modelId="{3831B1D6-53C6-45E4-8881-2319C72E773C}" type="pres">
      <dgm:prSet presAssocID="{65107B14-E03F-4A48-B1C6-BD509CB551C5}" presName="spaceRect" presStyleCnt="0"/>
      <dgm:spPr/>
    </dgm:pt>
    <dgm:pt modelId="{61571140-EADB-427D-9B88-2DC6588F6D34}" type="pres">
      <dgm:prSet presAssocID="{65107B14-E03F-4A48-B1C6-BD509CB551C5}" presName="parTx" presStyleLbl="revTx" presStyleIdx="1" presStyleCnt="2">
        <dgm:presLayoutVars>
          <dgm:chMax val="0"/>
          <dgm:chPref val="0"/>
        </dgm:presLayoutVars>
      </dgm:prSet>
      <dgm:spPr/>
    </dgm:pt>
  </dgm:ptLst>
  <dgm:cxnLst>
    <dgm:cxn modelId="{6A09090D-F56C-4B84-81B8-D23E695A29AE}" srcId="{B990C84F-400D-4EA9-986F-92B045F6C67D}" destId="{65107B14-E03F-4A48-B1C6-BD509CB551C5}" srcOrd="1" destOrd="0" parTransId="{1B4F6C77-C100-464F-8CD7-081DFD491D0F}" sibTransId="{49079450-01DD-44C7-8718-01040C75AE60}"/>
    <dgm:cxn modelId="{48E29510-C664-4D9B-AC04-2E22622D9193}" type="presOf" srcId="{51671FCC-E850-494E-A89A-A693FA3AF50A}" destId="{1AAEC63B-3D18-4C67-A910-1AC4CCD34890}" srcOrd="0" destOrd="0" presId="urn:microsoft.com/office/officeart/2018/2/layout/IconVerticalSolidList"/>
    <dgm:cxn modelId="{40F8CC4F-0170-4DFA-82C5-30862FABB63C}" type="presOf" srcId="{B990C84F-400D-4EA9-986F-92B045F6C67D}" destId="{7035325E-6B68-40F2-BA52-FF9429529100}" srcOrd="0" destOrd="0" presId="urn:microsoft.com/office/officeart/2018/2/layout/IconVerticalSolidList"/>
    <dgm:cxn modelId="{901A6A69-6E2B-4518-88EB-44FC4761CAD7}" type="presOf" srcId="{65107B14-E03F-4A48-B1C6-BD509CB551C5}" destId="{61571140-EADB-427D-9B88-2DC6588F6D34}" srcOrd="0" destOrd="0" presId="urn:microsoft.com/office/officeart/2018/2/layout/IconVerticalSolidList"/>
    <dgm:cxn modelId="{B854AD81-23E3-4153-B160-661A2A419E12}" srcId="{B990C84F-400D-4EA9-986F-92B045F6C67D}" destId="{51671FCC-E850-494E-A89A-A693FA3AF50A}" srcOrd="0" destOrd="0" parTransId="{0A7F5766-43DA-4DEC-AABB-35E96C6CB25B}" sibTransId="{5E92E19B-59D2-4620-8C0D-85A1FFD579C5}"/>
    <dgm:cxn modelId="{3B8EB05C-A17F-49D1-91AC-DA42608FA434}" type="presParOf" srcId="{7035325E-6B68-40F2-BA52-FF9429529100}" destId="{F8013CAF-CA15-4487-AE77-F0FCD5FBDC41}" srcOrd="0" destOrd="0" presId="urn:microsoft.com/office/officeart/2018/2/layout/IconVerticalSolidList"/>
    <dgm:cxn modelId="{B8255B9B-40B8-4EE3-9F73-A0DA97D35D4F}" type="presParOf" srcId="{F8013CAF-CA15-4487-AE77-F0FCD5FBDC41}" destId="{F9E8B621-7DA5-44CD-9B74-41E756844246}" srcOrd="0" destOrd="0" presId="urn:microsoft.com/office/officeart/2018/2/layout/IconVerticalSolidList"/>
    <dgm:cxn modelId="{CD31C4FF-2234-45ED-A1EB-4A3E6047A0EE}" type="presParOf" srcId="{F8013CAF-CA15-4487-AE77-F0FCD5FBDC41}" destId="{450B8581-5A39-42C3-ABC4-68D8E47D1507}" srcOrd="1" destOrd="0" presId="urn:microsoft.com/office/officeart/2018/2/layout/IconVerticalSolidList"/>
    <dgm:cxn modelId="{B18A9C2B-0180-4024-9D4B-16F630292A2E}" type="presParOf" srcId="{F8013CAF-CA15-4487-AE77-F0FCD5FBDC41}" destId="{80941402-F1FF-4269-A9A2-5CB5FFE0A44C}" srcOrd="2" destOrd="0" presId="urn:microsoft.com/office/officeart/2018/2/layout/IconVerticalSolidList"/>
    <dgm:cxn modelId="{6EE9EFC8-2553-4597-894C-396B6D59D751}" type="presParOf" srcId="{F8013CAF-CA15-4487-AE77-F0FCD5FBDC41}" destId="{1AAEC63B-3D18-4C67-A910-1AC4CCD34890}" srcOrd="3" destOrd="0" presId="urn:microsoft.com/office/officeart/2018/2/layout/IconVerticalSolidList"/>
    <dgm:cxn modelId="{385CF948-BC3A-46E6-BA95-7C1388927E6B}" type="presParOf" srcId="{7035325E-6B68-40F2-BA52-FF9429529100}" destId="{A8A555B4-5FB2-4020-8DAB-25958265C76E}" srcOrd="1" destOrd="0" presId="urn:microsoft.com/office/officeart/2018/2/layout/IconVerticalSolidList"/>
    <dgm:cxn modelId="{01107488-8E57-4E57-ABE1-D33B1887E0CB}" type="presParOf" srcId="{7035325E-6B68-40F2-BA52-FF9429529100}" destId="{F89A18E3-4D0B-4EDD-95F3-055370448D0C}" srcOrd="2" destOrd="0" presId="urn:microsoft.com/office/officeart/2018/2/layout/IconVerticalSolidList"/>
    <dgm:cxn modelId="{4465B295-C531-4680-A1D7-988D2D0C0DE7}" type="presParOf" srcId="{F89A18E3-4D0B-4EDD-95F3-055370448D0C}" destId="{01AF728E-E136-44F6-91C7-A34FE1A20F38}" srcOrd="0" destOrd="0" presId="urn:microsoft.com/office/officeart/2018/2/layout/IconVerticalSolidList"/>
    <dgm:cxn modelId="{DACF9373-BD12-48EF-8B75-44820EE50226}" type="presParOf" srcId="{F89A18E3-4D0B-4EDD-95F3-055370448D0C}" destId="{CF3E6B93-2959-4B29-B24E-5AA9ECCE2043}" srcOrd="1" destOrd="0" presId="urn:microsoft.com/office/officeart/2018/2/layout/IconVerticalSolidList"/>
    <dgm:cxn modelId="{F23F09CD-FCA8-47D3-B23C-A1340C1168F4}" type="presParOf" srcId="{F89A18E3-4D0B-4EDD-95F3-055370448D0C}" destId="{3831B1D6-53C6-45E4-8881-2319C72E773C}" srcOrd="2" destOrd="0" presId="urn:microsoft.com/office/officeart/2018/2/layout/IconVerticalSolidList"/>
    <dgm:cxn modelId="{55FA3D45-8DCE-48EC-90D9-22B0DC7F77E6}" type="presParOf" srcId="{F89A18E3-4D0B-4EDD-95F3-055370448D0C}" destId="{61571140-EADB-427D-9B88-2DC6588F6D34}"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E8B621-7DA5-44CD-9B74-41E756844246}">
      <dsp:nvSpPr>
        <dsp:cNvPr id="0" name=""/>
        <dsp:cNvSpPr/>
      </dsp:nvSpPr>
      <dsp:spPr>
        <a:xfrm>
          <a:off x="0" y="956381"/>
          <a:ext cx="6513603" cy="176562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0B8581-5A39-42C3-ABC4-68D8E47D1507}">
      <dsp:nvSpPr>
        <dsp:cNvPr id="0" name=""/>
        <dsp:cNvSpPr/>
      </dsp:nvSpPr>
      <dsp:spPr>
        <a:xfrm>
          <a:off x="534102" y="1353647"/>
          <a:ext cx="971095" cy="97109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AAEC63B-3D18-4C67-A910-1AC4CCD34890}">
      <dsp:nvSpPr>
        <dsp:cNvPr id="0" name=""/>
        <dsp:cNvSpPr/>
      </dsp:nvSpPr>
      <dsp:spPr>
        <a:xfrm>
          <a:off x="2039300" y="956381"/>
          <a:ext cx="4474303" cy="176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862" tIns="186862" rIns="186862" bIns="186862" numCol="1" spcCol="1270" anchor="ctr" anchorCtr="0">
          <a:noAutofit/>
        </a:bodyPr>
        <a:lstStyle/>
        <a:p>
          <a:pPr marL="0" lvl="0" indent="0" algn="l" defTabSz="1111250">
            <a:lnSpc>
              <a:spcPct val="90000"/>
            </a:lnSpc>
            <a:spcBef>
              <a:spcPct val="0"/>
            </a:spcBef>
            <a:spcAft>
              <a:spcPct val="35000"/>
            </a:spcAft>
            <a:buNone/>
          </a:pPr>
          <a:r>
            <a:rPr lang="en-GB" sz="2500" kern="1200"/>
            <a:t>Use case list</a:t>
          </a:r>
          <a:endParaRPr lang="en-US" sz="2500" kern="1200"/>
        </a:p>
      </dsp:txBody>
      <dsp:txXfrm>
        <a:off x="2039300" y="956381"/>
        <a:ext cx="4474303" cy="1765627"/>
      </dsp:txXfrm>
    </dsp:sp>
    <dsp:sp modelId="{01AF728E-E136-44F6-91C7-A34FE1A20F38}">
      <dsp:nvSpPr>
        <dsp:cNvPr id="0" name=""/>
        <dsp:cNvSpPr/>
      </dsp:nvSpPr>
      <dsp:spPr>
        <a:xfrm>
          <a:off x="0" y="3163416"/>
          <a:ext cx="6513603" cy="176562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F3E6B93-2959-4B29-B24E-5AA9ECCE2043}">
      <dsp:nvSpPr>
        <dsp:cNvPr id="0" name=""/>
        <dsp:cNvSpPr/>
      </dsp:nvSpPr>
      <dsp:spPr>
        <a:xfrm>
          <a:off x="534102" y="3560682"/>
          <a:ext cx="971095" cy="97109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1571140-EADB-427D-9B88-2DC6588F6D34}">
      <dsp:nvSpPr>
        <dsp:cNvPr id="0" name=""/>
        <dsp:cNvSpPr/>
      </dsp:nvSpPr>
      <dsp:spPr>
        <a:xfrm>
          <a:off x="2039300" y="3163416"/>
          <a:ext cx="4474303" cy="176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862" tIns="186862" rIns="186862" bIns="186862" numCol="1" spcCol="1270" anchor="ctr" anchorCtr="0">
          <a:noAutofit/>
        </a:bodyPr>
        <a:lstStyle/>
        <a:p>
          <a:pPr marL="0" lvl="0" indent="0" algn="l" defTabSz="1111250">
            <a:lnSpc>
              <a:spcPct val="90000"/>
            </a:lnSpc>
            <a:spcBef>
              <a:spcPct val="0"/>
            </a:spcBef>
            <a:spcAft>
              <a:spcPct val="35000"/>
            </a:spcAft>
            <a:buNone/>
          </a:pPr>
          <a:r>
            <a:rPr lang="en-GB" sz="2500" kern="1200"/>
            <a:t>Error conditions</a:t>
          </a:r>
          <a:endParaRPr lang="en-US" sz="2500" kern="1200"/>
        </a:p>
      </dsp:txBody>
      <dsp:txXfrm>
        <a:off x="2039300" y="3163416"/>
        <a:ext cx="4474303" cy="176562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svg>
</file>

<file path=ppt/media/image5.png>
</file>

<file path=ppt/media/image6.png>
</file>

<file path=ppt/media/image7.png>
</file>

<file path=ppt/media/image8.png>
</file>

<file path=ppt/media/image9.png>
</file>

<file path=ppt/media/media1.mp4>
</file>

<file path=ppt/media/media10.mp4>
</file>

<file path=ppt/media/media11.mp4>
</file>

<file path=ppt/media/media12.mp4>
</file>

<file path=ppt/media/media13.mp4>
</file>

<file path=ppt/media/media14.mp4>
</file>

<file path=ppt/media/media15.mp4>
</file>

<file path=ppt/media/media16.mp4>
</file>

<file path=ppt/media/media17.mp4>
</file>

<file path=ppt/media/media18.mp4>
</file>

<file path=ppt/media/media19.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21238B-2F4E-4ED3-99D6-D8270F61E77A}" type="datetimeFigureOut">
              <a:rPr lang="en-GB" smtClean="0"/>
              <a:t>05/05/2020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C706D7-8240-42E0-B16E-76078508385F}" type="slidenum">
              <a:rPr lang="en-GB" smtClean="0"/>
              <a:t>‹#›</a:t>
            </a:fld>
            <a:endParaRPr lang="en-GB"/>
          </a:p>
        </p:txBody>
      </p:sp>
    </p:spTree>
    <p:extLst>
      <p:ext uri="{BB962C8B-B14F-4D97-AF65-F5344CB8AC3E}">
        <p14:creationId xmlns:p14="http://schemas.microsoft.com/office/powerpoint/2010/main" val="175035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1C706D7-8240-42E0-B16E-76078508385F}" type="slidenum">
              <a:rPr lang="en-GB" smtClean="0"/>
              <a:t>4</a:t>
            </a:fld>
            <a:endParaRPr lang="en-GB"/>
          </a:p>
        </p:txBody>
      </p:sp>
    </p:spTree>
    <p:extLst>
      <p:ext uri="{BB962C8B-B14F-4D97-AF65-F5344CB8AC3E}">
        <p14:creationId xmlns:p14="http://schemas.microsoft.com/office/powerpoint/2010/main" val="1612224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F30A5-D8A6-4C7F-8AAA-1473D2CF64D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1D81A37-0AF6-4491-A5E7-F2E68AB033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772BF74-A2B0-48F1-B4DA-FE2BC2608557}"/>
              </a:ext>
            </a:extLst>
          </p:cNvPr>
          <p:cNvSpPr>
            <a:spLocks noGrp="1"/>
          </p:cNvSpPr>
          <p:nvPr>
            <p:ph type="dt" sz="half" idx="10"/>
          </p:nvPr>
        </p:nvSpPr>
        <p:spPr/>
        <p:txBody>
          <a:bodyPr/>
          <a:lstStyle/>
          <a:p>
            <a:fld id="{728D8D1A-89D3-4465-8C20-9D1E11C67C88}" type="datetimeFigureOut">
              <a:rPr lang="en-GB" smtClean="0"/>
              <a:t>05/05/2020</a:t>
            </a:fld>
            <a:endParaRPr lang="en-GB"/>
          </a:p>
        </p:txBody>
      </p:sp>
      <p:sp>
        <p:nvSpPr>
          <p:cNvPr id="5" name="Footer Placeholder 4">
            <a:extLst>
              <a:ext uri="{FF2B5EF4-FFF2-40B4-BE49-F238E27FC236}">
                <a16:creationId xmlns:a16="http://schemas.microsoft.com/office/drawing/2014/main" id="{D6A46C57-CF2C-4E65-A4C6-72AE38496EC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513630A-0101-4E66-BA7B-2EEC53F2D153}"/>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3241769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D955F-AFA0-4249-B7CE-127C5BC2344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5848EE9-8DBE-4F9D-9DEA-14D6429719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55981D7-9361-4ED7-861D-F70A9589F3FF}"/>
              </a:ext>
            </a:extLst>
          </p:cNvPr>
          <p:cNvSpPr>
            <a:spLocks noGrp="1"/>
          </p:cNvSpPr>
          <p:nvPr>
            <p:ph type="dt" sz="half" idx="10"/>
          </p:nvPr>
        </p:nvSpPr>
        <p:spPr/>
        <p:txBody>
          <a:bodyPr/>
          <a:lstStyle/>
          <a:p>
            <a:fld id="{728D8D1A-89D3-4465-8C20-9D1E11C67C88}" type="datetimeFigureOut">
              <a:rPr lang="en-GB" smtClean="0"/>
              <a:t>05/05/2020</a:t>
            </a:fld>
            <a:endParaRPr lang="en-GB"/>
          </a:p>
        </p:txBody>
      </p:sp>
      <p:sp>
        <p:nvSpPr>
          <p:cNvPr id="5" name="Footer Placeholder 4">
            <a:extLst>
              <a:ext uri="{FF2B5EF4-FFF2-40B4-BE49-F238E27FC236}">
                <a16:creationId xmlns:a16="http://schemas.microsoft.com/office/drawing/2014/main" id="{28301CA8-990C-46D0-81D0-72778535C42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60E5220-FB94-4A3A-BA0A-A165374EBF46}"/>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44455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F5CD28-305E-4B58-8883-877576BCA1B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6D519B2-6752-4B9C-BD48-8D98600508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15F94E-28FA-403F-A486-7EC88E5437D2}"/>
              </a:ext>
            </a:extLst>
          </p:cNvPr>
          <p:cNvSpPr>
            <a:spLocks noGrp="1"/>
          </p:cNvSpPr>
          <p:nvPr>
            <p:ph type="dt" sz="half" idx="10"/>
          </p:nvPr>
        </p:nvSpPr>
        <p:spPr/>
        <p:txBody>
          <a:bodyPr/>
          <a:lstStyle/>
          <a:p>
            <a:fld id="{728D8D1A-89D3-4465-8C20-9D1E11C67C88}" type="datetimeFigureOut">
              <a:rPr lang="en-GB" smtClean="0"/>
              <a:t>05/05/2020</a:t>
            </a:fld>
            <a:endParaRPr lang="en-GB"/>
          </a:p>
        </p:txBody>
      </p:sp>
      <p:sp>
        <p:nvSpPr>
          <p:cNvPr id="5" name="Footer Placeholder 4">
            <a:extLst>
              <a:ext uri="{FF2B5EF4-FFF2-40B4-BE49-F238E27FC236}">
                <a16:creationId xmlns:a16="http://schemas.microsoft.com/office/drawing/2014/main" id="{2FC47188-8BE0-466E-93CE-64FB0BCCCA8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AAB670-6512-4D73-AD82-BD8524BCC37F}"/>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3266946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BB10F-7C41-44BE-8FB1-7C9A80A680A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5B6CA39-0992-4354-B8E3-B24D197A41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EA34C97-2FE3-49EE-996E-581AD6285733}"/>
              </a:ext>
            </a:extLst>
          </p:cNvPr>
          <p:cNvSpPr>
            <a:spLocks noGrp="1"/>
          </p:cNvSpPr>
          <p:nvPr>
            <p:ph type="dt" sz="half" idx="10"/>
          </p:nvPr>
        </p:nvSpPr>
        <p:spPr/>
        <p:txBody>
          <a:bodyPr/>
          <a:lstStyle/>
          <a:p>
            <a:fld id="{728D8D1A-89D3-4465-8C20-9D1E11C67C88}" type="datetimeFigureOut">
              <a:rPr lang="en-GB" smtClean="0"/>
              <a:t>05/05/2020</a:t>
            </a:fld>
            <a:endParaRPr lang="en-GB"/>
          </a:p>
        </p:txBody>
      </p:sp>
      <p:sp>
        <p:nvSpPr>
          <p:cNvPr id="5" name="Footer Placeholder 4">
            <a:extLst>
              <a:ext uri="{FF2B5EF4-FFF2-40B4-BE49-F238E27FC236}">
                <a16:creationId xmlns:a16="http://schemas.microsoft.com/office/drawing/2014/main" id="{39FD45FE-ED80-4F0F-B1BE-1FDBB9EBF87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E1D5932-B463-4103-8FF0-E7EB8EBD152D}"/>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2361849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FC17E-A61C-435B-AB79-2C6BCAFA60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FBD2598-0F6C-485A-AAB3-C13A8FA57D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0BC47A-5431-485F-94A5-D797E5F84640}"/>
              </a:ext>
            </a:extLst>
          </p:cNvPr>
          <p:cNvSpPr>
            <a:spLocks noGrp="1"/>
          </p:cNvSpPr>
          <p:nvPr>
            <p:ph type="dt" sz="half" idx="10"/>
          </p:nvPr>
        </p:nvSpPr>
        <p:spPr/>
        <p:txBody>
          <a:bodyPr/>
          <a:lstStyle/>
          <a:p>
            <a:fld id="{728D8D1A-89D3-4465-8C20-9D1E11C67C88}" type="datetimeFigureOut">
              <a:rPr lang="en-GB" smtClean="0"/>
              <a:t>05/05/2020</a:t>
            </a:fld>
            <a:endParaRPr lang="en-GB"/>
          </a:p>
        </p:txBody>
      </p:sp>
      <p:sp>
        <p:nvSpPr>
          <p:cNvPr id="5" name="Footer Placeholder 4">
            <a:extLst>
              <a:ext uri="{FF2B5EF4-FFF2-40B4-BE49-F238E27FC236}">
                <a16:creationId xmlns:a16="http://schemas.microsoft.com/office/drawing/2014/main" id="{6B7514FB-D096-4D1A-BCA1-8DCDF8CDB3E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89791A8-4D61-4866-B0BF-C1569D4B296D}"/>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312066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E062C-B8C1-4848-8B2A-2982E7DD56F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59FDA66-2DA6-40F6-9515-9B6FD50BE6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F74396D-291C-4FB8-ABAB-924EBC2CBB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9117DB2-2360-4DB5-9837-FC49F1CB09BE}"/>
              </a:ext>
            </a:extLst>
          </p:cNvPr>
          <p:cNvSpPr>
            <a:spLocks noGrp="1"/>
          </p:cNvSpPr>
          <p:nvPr>
            <p:ph type="dt" sz="half" idx="10"/>
          </p:nvPr>
        </p:nvSpPr>
        <p:spPr/>
        <p:txBody>
          <a:bodyPr/>
          <a:lstStyle/>
          <a:p>
            <a:fld id="{728D8D1A-89D3-4465-8C20-9D1E11C67C88}" type="datetimeFigureOut">
              <a:rPr lang="en-GB" smtClean="0"/>
              <a:t>05/05/2020</a:t>
            </a:fld>
            <a:endParaRPr lang="en-GB"/>
          </a:p>
        </p:txBody>
      </p:sp>
      <p:sp>
        <p:nvSpPr>
          <p:cNvPr id="6" name="Footer Placeholder 5">
            <a:extLst>
              <a:ext uri="{FF2B5EF4-FFF2-40B4-BE49-F238E27FC236}">
                <a16:creationId xmlns:a16="http://schemas.microsoft.com/office/drawing/2014/main" id="{84FACE62-E47B-4A57-A6AF-B11DA7C8385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550EBCD-477B-477D-A164-2E50EA360EB4}"/>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3017390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A2F23-E09B-44F6-9523-170EAFAF144E}"/>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53C4B56-55A7-41FA-87AA-069FF891D2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108C99B-CD58-4ED3-9F29-C61347A72F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D6BDCD0-0C71-4E9E-9DE4-5120795F56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A19661-DB58-4F46-B7D2-E2CF5CD068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65C1E222-461D-4A09-93A3-5915B99B1556}"/>
              </a:ext>
            </a:extLst>
          </p:cNvPr>
          <p:cNvSpPr>
            <a:spLocks noGrp="1"/>
          </p:cNvSpPr>
          <p:nvPr>
            <p:ph type="dt" sz="half" idx="10"/>
          </p:nvPr>
        </p:nvSpPr>
        <p:spPr/>
        <p:txBody>
          <a:bodyPr/>
          <a:lstStyle/>
          <a:p>
            <a:fld id="{728D8D1A-89D3-4465-8C20-9D1E11C67C88}" type="datetimeFigureOut">
              <a:rPr lang="en-GB" smtClean="0"/>
              <a:t>05/05/2020</a:t>
            </a:fld>
            <a:endParaRPr lang="en-GB"/>
          </a:p>
        </p:txBody>
      </p:sp>
      <p:sp>
        <p:nvSpPr>
          <p:cNvPr id="8" name="Footer Placeholder 7">
            <a:extLst>
              <a:ext uri="{FF2B5EF4-FFF2-40B4-BE49-F238E27FC236}">
                <a16:creationId xmlns:a16="http://schemas.microsoft.com/office/drawing/2014/main" id="{4E27C865-F12C-4975-80A3-B2D0F563584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B013AB58-782F-4400-91CC-C8589B53B3AD}"/>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2137740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99998-EA9D-46CB-A5A3-AB6DB64874F7}"/>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41A8F79-6737-447D-A94D-4925D82DF268}"/>
              </a:ext>
            </a:extLst>
          </p:cNvPr>
          <p:cNvSpPr>
            <a:spLocks noGrp="1"/>
          </p:cNvSpPr>
          <p:nvPr>
            <p:ph type="dt" sz="half" idx="10"/>
          </p:nvPr>
        </p:nvSpPr>
        <p:spPr/>
        <p:txBody>
          <a:bodyPr/>
          <a:lstStyle/>
          <a:p>
            <a:fld id="{728D8D1A-89D3-4465-8C20-9D1E11C67C88}" type="datetimeFigureOut">
              <a:rPr lang="en-GB" smtClean="0"/>
              <a:t>05/05/2020</a:t>
            </a:fld>
            <a:endParaRPr lang="en-GB"/>
          </a:p>
        </p:txBody>
      </p:sp>
      <p:sp>
        <p:nvSpPr>
          <p:cNvPr id="4" name="Footer Placeholder 3">
            <a:extLst>
              <a:ext uri="{FF2B5EF4-FFF2-40B4-BE49-F238E27FC236}">
                <a16:creationId xmlns:a16="http://schemas.microsoft.com/office/drawing/2014/main" id="{BF83AE3C-700F-443F-B051-1590EC6B848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562415FD-269A-4606-90C2-912D39AE4827}"/>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504239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BAF0A8-3A47-4294-841A-E0DD7C520039}"/>
              </a:ext>
            </a:extLst>
          </p:cNvPr>
          <p:cNvSpPr>
            <a:spLocks noGrp="1"/>
          </p:cNvSpPr>
          <p:nvPr>
            <p:ph type="dt" sz="half" idx="10"/>
          </p:nvPr>
        </p:nvSpPr>
        <p:spPr/>
        <p:txBody>
          <a:bodyPr/>
          <a:lstStyle/>
          <a:p>
            <a:fld id="{728D8D1A-89D3-4465-8C20-9D1E11C67C88}" type="datetimeFigureOut">
              <a:rPr lang="en-GB" smtClean="0"/>
              <a:t>05/05/2020</a:t>
            </a:fld>
            <a:endParaRPr lang="en-GB"/>
          </a:p>
        </p:txBody>
      </p:sp>
      <p:sp>
        <p:nvSpPr>
          <p:cNvPr id="3" name="Footer Placeholder 2">
            <a:extLst>
              <a:ext uri="{FF2B5EF4-FFF2-40B4-BE49-F238E27FC236}">
                <a16:creationId xmlns:a16="http://schemas.microsoft.com/office/drawing/2014/main" id="{CCF9E945-A34A-4815-8EEE-BC53CEEE443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698F1A5-42E0-464D-965F-3F0A02571DDF}"/>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4113772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B5B9E-53AF-4FFE-896F-69FA565D07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6285365-B849-4D9F-B633-DF4B1D76E8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B2576E83-6E80-4998-96F7-488BE8EB4E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A8B3B5-5191-477A-AEC6-143900744DC0}"/>
              </a:ext>
            </a:extLst>
          </p:cNvPr>
          <p:cNvSpPr>
            <a:spLocks noGrp="1"/>
          </p:cNvSpPr>
          <p:nvPr>
            <p:ph type="dt" sz="half" idx="10"/>
          </p:nvPr>
        </p:nvSpPr>
        <p:spPr/>
        <p:txBody>
          <a:bodyPr/>
          <a:lstStyle/>
          <a:p>
            <a:fld id="{728D8D1A-89D3-4465-8C20-9D1E11C67C88}" type="datetimeFigureOut">
              <a:rPr lang="en-GB" smtClean="0"/>
              <a:t>05/05/2020</a:t>
            </a:fld>
            <a:endParaRPr lang="en-GB"/>
          </a:p>
        </p:txBody>
      </p:sp>
      <p:sp>
        <p:nvSpPr>
          <p:cNvPr id="6" name="Footer Placeholder 5">
            <a:extLst>
              <a:ext uri="{FF2B5EF4-FFF2-40B4-BE49-F238E27FC236}">
                <a16:creationId xmlns:a16="http://schemas.microsoft.com/office/drawing/2014/main" id="{186927CD-61AA-4B3B-8E82-5DFCD67F064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08404BD-EAB5-49E0-A434-647BAF7614BB}"/>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4014311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33652-823B-46AD-AF50-5F2975B72F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7B618DA-CDDF-4A5E-8ACA-89700FC446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1C3E50B-E01F-41FD-87EA-CC73713CA3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430B34-32EE-4672-A20F-2B7C551F6E1D}"/>
              </a:ext>
            </a:extLst>
          </p:cNvPr>
          <p:cNvSpPr>
            <a:spLocks noGrp="1"/>
          </p:cNvSpPr>
          <p:nvPr>
            <p:ph type="dt" sz="half" idx="10"/>
          </p:nvPr>
        </p:nvSpPr>
        <p:spPr/>
        <p:txBody>
          <a:bodyPr/>
          <a:lstStyle/>
          <a:p>
            <a:fld id="{728D8D1A-89D3-4465-8C20-9D1E11C67C88}" type="datetimeFigureOut">
              <a:rPr lang="en-GB" smtClean="0"/>
              <a:t>05/05/2020</a:t>
            </a:fld>
            <a:endParaRPr lang="en-GB"/>
          </a:p>
        </p:txBody>
      </p:sp>
      <p:sp>
        <p:nvSpPr>
          <p:cNvPr id="6" name="Footer Placeholder 5">
            <a:extLst>
              <a:ext uri="{FF2B5EF4-FFF2-40B4-BE49-F238E27FC236}">
                <a16:creationId xmlns:a16="http://schemas.microsoft.com/office/drawing/2014/main" id="{174C016F-16A9-4D77-8896-F245298B74C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9B58DD0-37AC-4601-85DB-4280F43A1A52}"/>
              </a:ext>
            </a:extLst>
          </p:cNvPr>
          <p:cNvSpPr>
            <a:spLocks noGrp="1"/>
          </p:cNvSpPr>
          <p:nvPr>
            <p:ph type="sldNum" sz="quarter" idx="12"/>
          </p:nvPr>
        </p:nvSpPr>
        <p:spPr/>
        <p:txBody>
          <a:bodyPr/>
          <a:lstStyle/>
          <a:p>
            <a:fld id="{1773530E-477D-48E3-894D-182EFD47915E}" type="slidenum">
              <a:rPr lang="en-GB" smtClean="0"/>
              <a:t>‹#›</a:t>
            </a:fld>
            <a:endParaRPr lang="en-GB"/>
          </a:p>
        </p:txBody>
      </p:sp>
    </p:spTree>
    <p:extLst>
      <p:ext uri="{BB962C8B-B14F-4D97-AF65-F5344CB8AC3E}">
        <p14:creationId xmlns:p14="http://schemas.microsoft.com/office/powerpoint/2010/main" val="62933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2E043A-8D63-46F7-A908-CB2841BDBD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1A8D2F2-1745-4C0E-B59C-C504E03237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67B4A01-1FD8-410E-93DD-153E48F653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8D8D1A-89D3-4465-8C20-9D1E11C67C88}" type="datetimeFigureOut">
              <a:rPr lang="en-GB" smtClean="0"/>
              <a:t>05/05/2020</a:t>
            </a:fld>
            <a:endParaRPr lang="en-GB"/>
          </a:p>
        </p:txBody>
      </p:sp>
      <p:sp>
        <p:nvSpPr>
          <p:cNvPr id="5" name="Footer Placeholder 4">
            <a:extLst>
              <a:ext uri="{FF2B5EF4-FFF2-40B4-BE49-F238E27FC236}">
                <a16:creationId xmlns:a16="http://schemas.microsoft.com/office/drawing/2014/main" id="{63165F28-D04F-4EC6-9E67-EA94FC938D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0C765F5-44E2-4011-84D7-D9747F970F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73530E-477D-48E3-894D-182EFD47915E}" type="slidenum">
              <a:rPr lang="en-GB" smtClean="0"/>
              <a:t>‹#›</a:t>
            </a:fld>
            <a:endParaRPr lang="en-GB"/>
          </a:p>
        </p:txBody>
      </p:sp>
    </p:spTree>
    <p:extLst>
      <p:ext uri="{BB962C8B-B14F-4D97-AF65-F5344CB8AC3E}">
        <p14:creationId xmlns:p14="http://schemas.microsoft.com/office/powerpoint/2010/main" val="14883854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2.png"/><Relationship Id="rId4" Type="http://schemas.openxmlformats.org/officeDocument/2006/relationships/slide" Target="slide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3.png"/><Relationship Id="rId4" Type="http://schemas.openxmlformats.org/officeDocument/2006/relationships/slide" Target="slide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4.png"/><Relationship Id="rId4" Type="http://schemas.openxmlformats.org/officeDocument/2006/relationships/slide" Target="slide4.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5.png"/><Relationship Id="rId4" Type="http://schemas.openxmlformats.org/officeDocument/2006/relationships/slide" Target="slide4.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0.mp4"/><Relationship Id="rId1" Type="http://schemas.microsoft.com/office/2007/relationships/media" Target="../media/media10.mp4"/><Relationship Id="rId5" Type="http://schemas.openxmlformats.org/officeDocument/2006/relationships/image" Target="../media/image16.png"/><Relationship Id="rId4" Type="http://schemas.openxmlformats.org/officeDocument/2006/relationships/slide" Target="slide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1.mp4"/><Relationship Id="rId1" Type="http://schemas.microsoft.com/office/2007/relationships/media" Target="../media/media11.mp4"/><Relationship Id="rId5" Type="http://schemas.openxmlformats.org/officeDocument/2006/relationships/image" Target="../media/image17.png"/><Relationship Id="rId4" Type="http://schemas.openxmlformats.org/officeDocument/2006/relationships/slide" Target="slide4.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 Target="slide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2.mp4"/><Relationship Id="rId1" Type="http://schemas.microsoft.com/office/2007/relationships/media" Target="../media/media12.mp4"/><Relationship Id="rId5" Type="http://schemas.openxmlformats.org/officeDocument/2006/relationships/image" Target="../media/image19.png"/><Relationship Id="rId4" Type="http://schemas.openxmlformats.org/officeDocument/2006/relationships/slide" Target="slide4.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 Target="slide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3.mp4"/><Relationship Id="rId1" Type="http://schemas.microsoft.com/office/2007/relationships/media" Target="../media/media13.mp4"/><Relationship Id="rId5" Type="http://schemas.openxmlformats.org/officeDocument/2006/relationships/image" Target="../media/image21.png"/><Relationship Id="rId4" Type="http://schemas.openxmlformats.org/officeDocument/2006/relationships/slide" Target="slide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4.mp4"/><Relationship Id="rId1" Type="http://schemas.microsoft.com/office/2007/relationships/media" Target="../media/media14.mp4"/><Relationship Id="rId5" Type="http://schemas.openxmlformats.org/officeDocument/2006/relationships/image" Target="../media/image22.png"/><Relationship Id="rId4" Type="http://schemas.openxmlformats.org/officeDocument/2006/relationships/slide" Target="slide4.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5.mp4"/><Relationship Id="rId1" Type="http://schemas.microsoft.com/office/2007/relationships/media" Target="../media/media15.mp4"/><Relationship Id="rId5" Type="http://schemas.openxmlformats.org/officeDocument/2006/relationships/image" Target="../media/image23.png"/><Relationship Id="rId4" Type="http://schemas.openxmlformats.org/officeDocument/2006/relationships/slide" Target="slide4.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6.mp4"/><Relationship Id="rId1" Type="http://schemas.microsoft.com/office/2007/relationships/media" Target="../media/media16.mp4"/><Relationship Id="rId5" Type="http://schemas.openxmlformats.org/officeDocument/2006/relationships/image" Target="../media/image24.png"/><Relationship Id="rId4" Type="http://schemas.openxmlformats.org/officeDocument/2006/relationships/slide" Target="slide4.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7.mp4"/><Relationship Id="rId1" Type="http://schemas.microsoft.com/office/2007/relationships/media" Target="../media/media17.mp4"/><Relationship Id="rId5" Type="http://schemas.openxmlformats.org/officeDocument/2006/relationships/image" Target="../media/image25.png"/><Relationship Id="rId4" Type="http://schemas.openxmlformats.org/officeDocument/2006/relationships/slide" Target="slide4.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8.mp4"/><Relationship Id="rId1" Type="http://schemas.microsoft.com/office/2007/relationships/media" Target="../media/media18.mp4"/><Relationship Id="rId5" Type="http://schemas.openxmlformats.org/officeDocument/2006/relationships/image" Target="../media/image26.png"/><Relationship Id="rId4" Type="http://schemas.openxmlformats.org/officeDocument/2006/relationships/slide" Target="slide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9.mp4"/><Relationship Id="rId1" Type="http://schemas.microsoft.com/office/2007/relationships/media" Target="../media/media19.mp4"/><Relationship Id="rId5" Type="http://schemas.openxmlformats.org/officeDocument/2006/relationships/image" Target="../media/image27.png"/><Relationship Id="rId4" Type="http://schemas.openxmlformats.org/officeDocument/2006/relationships/slide" Target="slide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slide" Target="slide10.xml"/><Relationship Id="rId13" Type="http://schemas.openxmlformats.org/officeDocument/2006/relationships/slide" Target="slide15.xml"/><Relationship Id="rId18" Type="http://schemas.openxmlformats.org/officeDocument/2006/relationships/slide" Target="slide24.xml"/><Relationship Id="rId3" Type="http://schemas.openxmlformats.org/officeDocument/2006/relationships/slide" Target="slide5.xml"/><Relationship Id="rId7" Type="http://schemas.openxmlformats.org/officeDocument/2006/relationships/slide" Target="slide9.xml"/><Relationship Id="rId12" Type="http://schemas.openxmlformats.org/officeDocument/2006/relationships/slide" Target="slide14.xml"/><Relationship Id="rId17" Type="http://schemas.openxmlformats.org/officeDocument/2006/relationships/slide" Target="slide23.xml"/><Relationship Id="rId2" Type="http://schemas.openxmlformats.org/officeDocument/2006/relationships/notesSlide" Target="../notesSlides/notesSlide1.xml"/><Relationship Id="rId16" Type="http://schemas.openxmlformats.org/officeDocument/2006/relationships/slide" Target="slide18.xml"/><Relationship Id="rId20" Type="http://schemas.openxmlformats.org/officeDocument/2006/relationships/slide" Target="slide4.xml"/><Relationship Id="rId1" Type="http://schemas.openxmlformats.org/officeDocument/2006/relationships/slideLayout" Target="../slideLayouts/slideLayout2.xml"/><Relationship Id="rId6" Type="http://schemas.openxmlformats.org/officeDocument/2006/relationships/slide" Target="slide8.xml"/><Relationship Id="rId11" Type="http://schemas.openxmlformats.org/officeDocument/2006/relationships/slide" Target="slide13.xml"/><Relationship Id="rId5" Type="http://schemas.openxmlformats.org/officeDocument/2006/relationships/slide" Target="slide7.xml"/><Relationship Id="rId15" Type="http://schemas.openxmlformats.org/officeDocument/2006/relationships/slide" Target="slide17.xml"/><Relationship Id="rId10" Type="http://schemas.openxmlformats.org/officeDocument/2006/relationships/slide" Target="slide12.xml"/><Relationship Id="rId19" Type="http://schemas.openxmlformats.org/officeDocument/2006/relationships/slide" Target="slide25.xml"/><Relationship Id="rId4" Type="http://schemas.openxmlformats.org/officeDocument/2006/relationships/slide" Target="slide6.xml"/><Relationship Id="rId9" Type="http://schemas.openxmlformats.org/officeDocument/2006/relationships/slide" Target="slide11.xml"/><Relationship Id="rId14" Type="http://schemas.openxmlformats.org/officeDocument/2006/relationships/slide" Target="slide1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slide" Target="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slide" Target="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9.png"/><Relationship Id="rId4" Type="http://schemas.openxmlformats.org/officeDocument/2006/relationships/slide" Target="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0.png"/><Relationship Id="rId4" Type="http://schemas.openxmlformats.org/officeDocument/2006/relationships/slide" Target="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11.png"/><Relationship Id="rId4" Type="http://schemas.openxmlformats.org/officeDocument/2006/relationships/slide" Target="slid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EB270761-CC40-4F3F-A916-7E3BC3989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695" cy="68580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9">
            <a:extLst>
              <a:ext uri="{FF2B5EF4-FFF2-40B4-BE49-F238E27FC236}">
                <a16:creationId xmlns:a16="http://schemas.microsoft.com/office/drawing/2014/main" id="{2820855C-9FA4-417A-BE67-63C022F819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1540"/>
            <a:ext cx="722376" cy="5071110"/>
          </a:xfrm>
          <a:prstGeom prst="rect">
            <a:avLst/>
          </a:prstGeom>
          <a:solidFill>
            <a:srgbClr val="4C52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1">
            <a:extLst>
              <a:ext uri="{FF2B5EF4-FFF2-40B4-BE49-F238E27FC236}">
                <a16:creationId xmlns:a16="http://schemas.microsoft.com/office/drawing/2014/main" id="{D7E6A49B-1B06-403E-8CC5-ACB38A6BD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2435" y="891540"/>
            <a:ext cx="10989565" cy="507111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B8BBA6D-23C4-4781-8231-750057228B0C}"/>
              </a:ext>
            </a:extLst>
          </p:cNvPr>
          <p:cNvSpPr>
            <a:spLocks noGrp="1"/>
          </p:cNvSpPr>
          <p:nvPr>
            <p:ph type="ctrTitle"/>
          </p:nvPr>
        </p:nvSpPr>
        <p:spPr>
          <a:xfrm>
            <a:off x="1366160" y="1660121"/>
            <a:ext cx="9623404" cy="3305493"/>
          </a:xfrm>
        </p:spPr>
        <p:txBody>
          <a:bodyPr>
            <a:normAutofit/>
          </a:bodyPr>
          <a:lstStyle/>
          <a:p>
            <a:pPr algn="l"/>
            <a:r>
              <a:rPr lang="en-GB" sz="8800" dirty="0"/>
              <a:t>User Interface </a:t>
            </a:r>
            <a:r>
              <a:rPr lang="pl-PL" sz="8800" dirty="0" err="1"/>
              <a:t>standards</a:t>
            </a:r>
            <a:endParaRPr lang="en-GB" sz="8800" dirty="0"/>
          </a:p>
        </p:txBody>
      </p:sp>
      <p:sp>
        <p:nvSpPr>
          <p:cNvPr id="3" name="Subtitle 2">
            <a:extLst>
              <a:ext uri="{FF2B5EF4-FFF2-40B4-BE49-F238E27FC236}">
                <a16:creationId xmlns:a16="http://schemas.microsoft.com/office/drawing/2014/main" id="{6B1A5179-C32D-4CC6-803E-612ACC859A79}"/>
              </a:ext>
            </a:extLst>
          </p:cNvPr>
          <p:cNvSpPr>
            <a:spLocks noGrp="1"/>
          </p:cNvSpPr>
          <p:nvPr>
            <p:ph type="subTitle" idx="1"/>
          </p:nvPr>
        </p:nvSpPr>
        <p:spPr>
          <a:xfrm>
            <a:off x="1366159" y="4965614"/>
            <a:ext cx="9623404" cy="834454"/>
          </a:xfrm>
        </p:spPr>
        <p:txBody>
          <a:bodyPr>
            <a:normAutofit/>
          </a:bodyPr>
          <a:lstStyle/>
          <a:p>
            <a:pPr algn="l"/>
            <a:r>
              <a:rPr lang="en-GB"/>
              <a:t> Group 09 UI Team - Mariusz &amp; </a:t>
            </a:r>
            <a:r>
              <a:rPr lang="en-GB" err="1"/>
              <a:t>Taavi</a:t>
            </a:r>
            <a:r>
              <a:rPr lang="en-GB"/>
              <a:t> </a:t>
            </a:r>
          </a:p>
        </p:txBody>
      </p:sp>
    </p:spTree>
    <p:extLst>
      <p:ext uri="{BB962C8B-B14F-4D97-AF65-F5344CB8AC3E}">
        <p14:creationId xmlns:p14="http://schemas.microsoft.com/office/powerpoint/2010/main" val="10153575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fontScale="90000"/>
          </a:bodyPr>
          <a:lstStyle/>
          <a:p>
            <a:pPr algn="ctr"/>
            <a:r>
              <a:rPr lang="en-GB" sz="2800" dirty="0"/>
              <a:t>2.2.6 User can add</a:t>
            </a:r>
            <a:r>
              <a:rPr lang="et-EE" sz="2800" dirty="0"/>
              <a:t>/remove</a:t>
            </a:r>
            <a:r>
              <a:rPr lang="en-GB" sz="2800" dirty="0"/>
              <a:t> words to</a:t>
            </a:r>
            <a:r>
              <a:rPr lang="et-EE" sz="2800" dirty="0"/>
              <a:t>/from</a:t>
            </a:r>
            <a:r>
              <a:rPr lang="en-GB" sz="2800" dirty="0"/>
              <a:t> their Practice List</a:t>
            </a: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952762"/>
          </a:xfrm>
        </p:spPr>
        <p:txBody>
          <a:bodyPr vert="horz" lIns="91440" tIns="45720" rIns="91440" bIns="45720" rtlCol="0">
            <a:normAutofit fontScale="62500" lnSpcReduction="20000"/>
          </a:bodyPr>
          <a:lstStyle/>
          <a:p>
            <a:r>
              <a:rPr lang="en-GB" dirty="0"/>
              <a:t>The user wants to add a word to their Practice List, they do this by selecting “DICTIONARY” in the main bar along to top of the application. Once on the DICTIONARY page they double click on the desired word. The word is then added to the practice list, showing the “Revise?” column to have a checkmark. They view the newly favourited word by selecting “PRACTICE LIST” section in the main bar along to top of the application. Removal works the same, requiring a double click on a practiced word, removing the checkmark and the word itself from the Practice List.</a:t>
            </a:r>
          </a:p>
        </p:txBody>
      </p:sp>
      <p:sp>
        <p:nvSpPr>
          <p:cNvPr id="6" name="Action Button: Go Home 5">
            <a:hlinkClick r:id="rId4" action="ppaction://hlinksldjump" highlightClick="1"/>
            <a:extLst>
              <a:ext uri="{FF2B5EF4-FFF2-40B4-BE49-F238E27FC236}">
                <a16:creationId xmlns:a16="http://schemas.microsoft.com/office/drawing/2014/main" id="{019042DF-16CC-4600-A13F-4BFBCD419A6F}"/>
              </a:ext>
            </a:extLst>
          </p:cNvPr>
          <p:cNvSpPr/>
          <p:nvPr/>
        </p:nvSpPr>
        <p:spPr>
          <a:xfrm>
            <a:off x="11423468" y="6149460"/>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Speech Bubble: Oval 7">
            <a:extLst>
              <a:ext uri="{FF2B5EF4-FFF2-40B4-BE49-F238E27FC236}">
                <a16:creationId xmlns:a16="http://schemas.microsoft.com/office/drawing/2014/main" id="{7C54AD93-D0AE-42CD-9CF6-20D6F929ED9D}"/>
              </a:ext>
            </a:extLst>
          </p:cNvPr>
          <p:cNvSpPr/>
          <p:nvPr/>
        </p:nvSpPr>
        <p:spPr>
          <a:xfrm>
            <a:off x="9945732" y="440961"/>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pic>
        <p:nvPicPr>
          <p:cNvPr id="7" name="adding and removing">
            <a:hlinkClick r:id="" action="ppaction://media"/>
            <a:extLst>
              <a:ext uri="{FF2B5EF4-FFF2-40B4-BE49-F238E27FC236}">
                <a16:creationId xmlns:a16="http://schemas.microsoft.com/office/drawing/2014/main" id="{E17964A3-452B-45E7-A28E-F8AAE8CD9A3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09907" y="1426922"/>
            <a:ext cx="6819418" cy="4626744"/>
          </a:xfrm>
          <a:prstGeom prst="rect">
            <a:avLst/>
          </a:prstGeom>
        </p:spPr>
      </p:pic>
    </p:spTree>
    <p:extLst>
      <p:ext uri="{BB962C8B-B14F-4D97-AF65-F5344CB8AC3E}">
        <p14:creationId xmlns:p14="http://schemas.microsoft.com/office/powerpoint/2010/main" val="364649204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8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2.2.7 </a:t>
            </a:r>
            <a:r>
              <a:rPr lang="en-US" sz="2800" dirty="0"/>
              <a:t>User can add new words into the dictionary </a:t>
            </a: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55000" lnSpcReduction="20000"/>
          </a:bodyPr>
          <a:lstStyle/>
          <a:p>
            <a:r>
              <a:rPr lang="en-GB" dirty="0"/>
              <a:t>The user wants to add a new word to their dictionary, they press the floating green plus button located on the bottom right corner of the window. A dialog box is opened in the middle of the screen consisting of the English and Welsh definition boxes and a drop-down menu to select the word type. There is a “Add new word” button that is inactive on opening. Once the user has filled in all the required boxes, the button “Add new word” changes colour and becomes active. They click the “Add new word”, the word is added to the Dictionary and Practice List, then the dialog box is closed.</a:t>
            </a:r>
          </a:p>
        </p:txBody>
      </p:sp>
      <p:sp>
        <p:nvSpPr>
          <p:cNvPr id="6" name="Action Button: Go Home 5">
            <a:hlinkClick r:id="rId4" action="ppaction://hlinksldjump" highlightClick="1"/>
            <a:extLst>
              <a:ext uri="{FF2B5EF4-FFF2-40B4-BE49-F238E27FC236}">
                <a16:creationId xmlns:a16="http://schemas.microsoft.com/office/drawing/2014/main" id="{4A040A19-B30B-458E-AF9C-643CF1A9BD55}"/>
              </a:ext>
            </a:extLst>
          </p:cNvPr>
          <p:cNvSpPr/>
          <p:nvPr/>
        </p:nvSpPr>
        <p:spPr>
          <a:xfrm>
            <a:off x="11493137" y="6140752"/>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Speech Bubble: Oval 7">
            <a:extLst>
              <a:ext uri="{FF2B5EF4-FFF2-40B4-BE49-F238E27FC236}">
                <a16:creationId xmlns:a16="http://schemas.microsoft.com/office/drawing/2014/main" id="{26D61E4D-3AED-4591-A5FC-89AEC1C11247}"/>
              </a:ext>
            </a:extLst>
          </p:cNvPr>
          <p:cNvSpPr/>
          <p:nvPr/>
        </p:nvSpPr>
        <p:spPr>
          <a:xfrm>
            <a:off x="10154738" y="107648"/>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pic>
        <p:nvPicPr>
          <p:cNvPr id="3" name="adding">
            <a:hlinkClick r:id="" action="ppaction://media"/>
            <a:extLst>
              <a:ext uri="{FF2B5EF4-FFF2-40B4-BE49-F238E27FC236}">
                <a16:creationId xmlns:a16="http://schemas.microsoft.com/office/drawing/2014/main" id="{A7C5F2C7-2580-4629-80FF-AD54A3B479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20887" y="1262692"/>
            <a:ext cx="6830106" cy="4790973"/>
          </a:xfrm>
          <a:prstGeom prst="rect">
            <a:avLst/>
          </a:prstGeom>
        </p:spPr>
      </p:pic>
    </p:spTree>
    <p:extLst>
      <p:ext uri="{BB962C8B-B14F-4D97-AF65-F5344CB8AC3E}">
        <p14:creationId xmlns:p14="http://schemas.microsoft.com/office/powerpoint/2010/main" val="52680448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700" dirty="0"/>
              <a:t>2.2.8 </a:t>
            </a:r>
            <a:r>
              <a:rPr lang="en-US" sz="2700" dirty="0"/>
              <a:t>User can change the language by which words are sorted </a:t>
            </a:r>
            <a:br>
              <a:rPr lang="en-GB" sz="2800" dirty="0"/>
            </a:b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55000" lnSpcReduction="20000"/>
          </a:bodyPr>
          <a:lstStyle/>
          <a:p>
            <a:r>
              <a:rPr lang="en-GB" dirty="0"/>
              <a:t>The words are automatically sorted by English, the user wants to sort the words by welsh. They do this by clicking on the button located next to the search bar. The button depicts the current language, presented as United Kingdom flag for English and a Welsh flag for Welsh. When clicked, the language in which the words are sorted is changed to Welsh and the button now depicts the Welsh flag. Later if the user wishes they can repeat this action and change the sorting order back to English. The sorting carries over to the narrowing list in Use Case 2.2.2.</a:t>
            </a:r>
          </a:p>
        </p:txBody>
      </p:sp>
      <p:sp>
        <p:nvSpPr>
          <p:cNvPr id="6" name="Action Button: Go Home 5">
            <a:hlinkClick r:id="rId4" action="ppaction://hlinksldjump" highlightClick="1"/>
            <a:extLst>
              <a:ext uri="{FF2B5EF4-FFF2-40B4-BE49-F238E27FC236}">
                <a16:creationId xmlns:a16="http://schemas.microsoft.com/office/drawing/2014/main" id="{1F4F429E-AC27-4BBF-920F-8E7872C5C803}"/>
              </a:ext>
            </a:extLst>
          </p:cNvPr>
          <p:cNvSpPr/>
          <p:nvPr/>
        </p:nvSpPr>
        <p:spPr>
          <a:xfrm>
            <a:off x="11414759" y="6068551"/>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Speech Bubble: Oval 7">
            <a:extLst>
              <a:ext uri="{FF2B5EF4-FFF2-40B4-BE49-F238E27FC236}">
                <a16:creationId xmlns:a16="http://schemas.microsoft.com/office/drawing/2014/main" id="{FF0675EF-6205-4008-8BF7-3CCF43FBFC4D}"/>
              </a:ext>
            </a:extLst>
          </p:cNvPr>
          <p:cNvSpPr/>
          <p:nvPr/>
        </p:nvSpPr>
        <p:spPr>
          <a:xfrm>
            <a:off x="10076360" y="263441"/>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pic>
        <p:nvPicPr>
          <p:cNvPr id="5" name="language">
            <a:hlinkClick r:id="" action="ppaction://media"/>
            <a:extLst>
              <a:ext uri="{FF2B5EF4-FFF2-40B4-BE49-F238E27FC236}">
                <a16:creationId xmlns:a16="http://schemas.microsoft.com/office/drawing/2014/main" id="{B6C16655-32CE-4B71-9F05-017E1EFAB38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50909" y="1309130"/>
            <a:ext cx="7116803" cy="4744535"/>
          </a:xfrm>
          <a:prstGeom prst="rect">
            <a:avLst/>
          </a:prstGeom>
        </p:spPr>
      </p:pic>
    </p:spTree>
    <p:extLst>
      <p:ext uri="{BB962C8B-B14F-4D97-AF65-F5344CB8AC3E}">
        <p14:creationId xmlns:p14="http://schemas.microsoft.com/office/powerpoint/2010/main" val="368418319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2.2.9 </a:t>
            </a:r>
            <a:r>
              <a:rPr lang="en-US" sz="2800" dirty="0"/>
              <a:t>User can remove words from the dictionary</a:t>
            </a: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77500" lnSpcReduction="20000"/>
          </a:bodyPr>
          <a:lstStyle/>
          <a:p>
            <a:r>
              <a:rPr lang="en-GB" dirty="0"/>
              <a:t>The user wishes to remove words from dictionary, they right click the word they wish to remove, a drop-down menu is then displayed giving the options “DELETE” and “EDIT”.  They select “DELETE”, and the word is removed from the dictionary as well as the Practice List if it was present there.  </a:t>
            </a:r>
          </a:p>
        </p:txBody>
      </p:sp>
      <p:sp>
        <p:nvSpPr>
          <p:cNvPr id="7" name="Speech Bubble: Oval 6">
            <a:extLst>
              <a:ext uri="{FF2B5EF4-FFF2-40B4-BE49-F238E27FC236}">
                <a16:creationId xmlns:a16="http://schemas.microsoft.com/office/drawing/2014/main" id="{5202C137-1E17-4215-9DBB-71BC1548EAE2}"/>
              </a:ext>
            </a:extLst>
          </p:cNvPr>
          <p:cNvSpPr/>
          <p:nvPr/>
        </p:nvSpPr>
        <p:spPr>
          <a:xfrm>
            <a:off x="9973739"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
        <p:nvSpPr>
          <p:cNvPr id="6" name="Action Button: Go Home 5">
            <a:hlinkClick r:id="rId4"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deleting">
            <a:hlinkClick r:id="" action="ppaction://media"/>
            <a:extLst>
              <a:ext uri="{FF2B5EF4-FFF2-40B4-BE49-F238E27FC236}">
                <a16:creationId xmlns:a16="http://schemas.microsoft.com/office/drawing/2014/main" id="{0C1CC82B-CD0D-417D-AEE0-4FDB61807E8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15077" y="1247774"/>
            <a:ext cx="7093411" cy="4805891"/>
          </a:xfrm>
          <a:prstGeom prst="rect">
            <a:avLst/>
          </a:prstGeom>
        </p:spPr>
      </p:pic>
    </p:spTree>
    <p:extLst>
      <p:ext uri="{BB962C8B-B14F-4D97-AF65-F5344CB8AC3E}">
        <p14:creationId xmlns:p14="http://schemas.microsoft.com/office/powerpoint/2010/main" val="425320104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fontScale="90000"/>
          </a:bodyPr>
          <a:lstStyle/>
          <a:p>
            <a:pPr algn="ctr"/>
            <a:r>
              <a:rPr lang="en-GB" sz="2800" dirty="0"/>
              <a:t>2.2.10 </a:t>
            </a:r>
            <a:r>
              <a:rPr lang="en-US" sz="3100" dirty="0"/>
              <a:t>User can </a:t>
            </a:r>
            <a:r>
              <a:rPr lang="en-GB" sz="3100" dirty="0"/>
              <a:t>edit </a:t>
            </a:r>
            <a:r>
              <a:rPr lang="en-US" sz="3100" dirty="0"/>
              <a:t>words from dictionary </a:t>
            </a:r>
            <a:br>
              <a:rPr lang="en-GB" sz="3100" b="1" dirty="0"/>
            </a:b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62500" lnSpcReduction="20000"/>
          </a:bodyPr>
          <a:lstStyle/>
          <a:p>
            <a:r>
              <a:rPr lang="en-US" dirty="0"/>
              <a:t>The user wants to </a:t>
            </a:r>
            <a:r>
              <a:rPr lang="en-GB" dirty="0"/>
              <a:t>edit</a:t>
            </a:r>
            <a:r>
              <a:rPr lang="en-US" dirty="0"/>
              <a:t> words in</a:t>
            </a:r>
            <a:r>
              <a:rPr lang="en-GB" dirty="0"/>
              <a:t> the</a:t>
            </a:r>
            <a:r>
              <a:rPr lang="en-US" dirty="0"/>
              <a:t> dictionary, they do this by right clicking the word. When right clicked </a:t>
            </a:r>
            <a:r>
              <a:rPr lang="en-GB" dirty="0"/>
              <a:t>a drop-down box is then displayed, giving the options “DELETE” and “EDIT”. They select edit and </a:t>
            </a:r>
            <a:r>
              <a:rPr lang="en-US" dirty="0"/>
              <a:t>a </a:t>
            </a:r>
            <a:r>
              <a:rPr lang="en-GB" dirty="0"/>
              <a:t>dialog window is shown, this contains two textboxes, one drop-down menu and a confirmation button. Here the user edits the English definition, they could also edit the Welsh definition and the type of the word. Once they click the "Revise word” button, the dialog box is closed.</a:t>
            </a:r>
          </a:p>
        </p:txBody>
      </p:sp>
      <p:sp>
        <p:nvSpPr>
          <p:cNvPr id="7" name="Speech Bubble: Oval 6">
            <a:extLst>
              <a:ext uri="{FF2B5EF4-FFF2-40B4-BE49-F238E27FC236}">
                <a16:creationId xmlns:a16="http://schemas.microsoft.com/office/drawing/2014/main" id="{5202C137-1E17-4215-9DBB-71BC1548EAE2}"/>
              </a:ext>
            </a:extLst>
          </p:cNvPr>
          <p:cNvSpPr/>
          <p:nvPr/>
        </p:nvSpPr>
        <p:spPr>
          <a:xfrm>
            <a:off x="9973739"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
        <p:nvSpPr>
          <p:cNvPr id="6" name="Action Button: Go Home 5">
            <a:hlinkClick r:id="rId4"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editing">
            <a:hlinkClick r:id="" action="ppaction://media"/>
            <a:extLst>
              <a:ext uri="{FF2B5EF4-FFF2-40B4-BE49-F238E27FC236}">
                <a16:creationId xmlns:a16="http://schemas.microsoft.com/office/drawing/2014/main" id="{9D7AB70E-A16D-4CB0-BBB1-3540B50827B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38878" y="1200150"/>
            <a:ext cx="7176566" cy="4853516"/>
          </a:xfrm>
          <a:prstGeom prst="rect">
            <a:avLst/>
          </a:prstGeom>
        </p:spPr>
      </p:pic>
    </p:spTree>
    <p:extLst>
      <p:ext uri="{BB962C8B-B14F-4D97-AF65-F5344CB8AC3E}">
        <p14:creationId xmlns:p14="http://schemas.microsoft.com/office/powerpoint/2010/main" val="33680823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2.2.1</a:t>
            </a:r>
            <a:r>
              <a:rPr lang="et-EE" sz="2800" dirty="0"/>
              <a:t>1</a:t>
            </a:r>
            <a:r>
              <a:rPr lang="en-GB" sz="2800" dirty="0"/>
              <a:t> </a:t>
            </a:r>
            <a:r>
              <a:rPr lang="en-US" sz="2800" dirty="0"/>
              <a:t>User can clear the whole Practice List </a:t>
            </a: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62500" lnSpcReduction="20000"/>
          </a:bodyPr>
          <a:lstStyle/>
          <a:p>
            <a:pPr fontAlgn="base"/>
            <a:r>
              <a:rPr lang="en-GB" dirty="0"/>
              <a:t>The user wants to reset their Practice list, remove all words from it. They select the “SETTINGS” button in the main bar along the top of the screen. Once on the settings page the user selects the button labelled “CLEAR PRACTICE LIST” with a description next to it. After clicking the button, all of the words in Practice List will be removed and the Practice List will be empty. A notification message will pop up confirming the clearing of the list.</a:t>
            </a:r>
          </a:p>
        </p:txBody>
      </p:sp>
      <p:sp>
        <p:nvSpPr>
          <p:cNvPr id="6" name="Action Button: Go Home 5">
            <a:hlinkClick r:id="rId4"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clearing">
            <a:hlinkClick r:id="" action="ppaction://media"/>
            <a:extLst>
              <a:ext uri="{FF2B5EF4-FFF2-40B4-BE49-F238E27FC236}">
                <a16:creationId xmlns:a16="http://schemas.microsoft.com/office/drawing/2014/main" id="{A2B52650-640E-43AF-BD47-E9EB58AC770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76977" y="1426921"/>
            <a:ext cx="6847453" cy="4705121"/>
          </a:xfrm>
          <a:prstGeom prst="rect">
            <a:avLst/>
          </a:prstGeom>
        </p:spPr>
      </p:pic>
      <p:sp>
        <p:nvSpPr>
          <p:cNvPr id="8" name="Speech Bubble: Oval 7">
            <a:extLst>
              <a:ext uri="{FF2B5EF4-FFF2-40B4-BE49-F238E27FC236}">
                <a16:creationId xmlns:a16="http://schemas.microsoft.com/office/drawing/2014/main" id="{196571AB-3F99-4A6A-907B-3BE687962A4D}"/>
              </a:ext>
            </a:extLst>
          </p:cNvPr>
          <p:cNvSpPr/>
          <p:nvPr/>
        </p:nvSpPr>
        <p:spPr>
          <a:xfrm>
            <a:off x="9973739"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Tree>
    <p:extLst>
      <p:ext uri="{BB962C8B-B14F-4D97-AF65-F5344CB8AC3E}">
        <p14:creationId xmlns:p14="http://schemas.microsoft.com/office/powerpoint/2010/main" val="241436389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2.2.1</a:t>
            </a:r>
            <a:r>
              <a:rPr lang="et-EE" sz="2800" dirty="0"/>
              <a:t>2</a:t>
            </a:r>
            <a:r>
              <a:rPr lang="en-GB" sz="2800" dirty="0"/>
              <a:t> </a:t>
            </a:r>
            <a:r>
              <a:rPr lang="en-US" sz="2800" dirty="0"/>
              <a:t>User can revise words from the Practice List</a:t>
            </a: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77500" lnSpcReduction="20000"/>
          </a:bodyPr>
          <a:lstStyle/>
          <a:p>
            <a:r>
              <a:rPr lang="en-GB" dirty="0"/>
              <a:t>The user wants to revise the words from the Practice List, they click on the button along the top of the screen labelled “REVISE”. This shows them a new page containing two buttons, “FLASH CARDS” and “QUIZ”. From here they can choose two ways to revise, these two options are described in use cases 2.2.12 and 2.2.13.</a:t>
            </a:r>
          </a:p>
        </p:txBody>
      </p:sp>
      <p:sp>
        <p:nvSpPr>
          <p:cNvPr id="6" name="Action Button: Go Home 5">
            <a:hlinkClick r:id="rId2"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a:extLst>
              <a:ext uri="{FF2B5EF4-FFF2-40B4-BE49-F238E27FC236}">
                <a16:creationId xmlns:a16="http://schemas.microsoft.com/office/drawing/2014/main" id="{0B4879D0-0E7E-4ED6-A77A-1F8084903831}"/>
              </a:ext>
            </a:extLst>
          </p:cNvPr>
          <p:cNvPicPr>
            <a:picLocks noChangeAspect="1"/>
          </p:cNvPicPr>
          <p:nvPr/>
        </p:nvPicPr>
        <p:blipFill>
          <a:blip r:embed="rId3"/>
          <a:stretch>
            <a:fillRect/>
          </a:stretch>
        </p:blipFill>
        <p:spPr>
          <a:xfrm>
            <a:off x="5146435" y="1554789"/>
            <a:ext cx="6268325" cy="4258269"/>
          </a:xfrm>
          <a:prstGeom prst="rect">
            <a:avLst/>
          </a:prstGeom>
        </p:spPr>
      </p:pic>
    </p:spTree>
    <p:extLst>
      <p:ext uri="{BB962C8B-B14F-4D97-AF65-F5344CB8AC3E}">
        <p14:creationId xmlns:p14="http://schemas.microsoft.com/office/powerpoint/2010/main" val="840708204"/>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2.2.1</a:t>
            </a:r>
            <a:r>
              <a:rPr lang="et-EE" sz="2800" dirty="0"/>
              <a:t>3</a:t>
            </a:r>
            <a:r>
              <a:rPr lang="en-GB" sz="2800" dirty="0"/>
              <a:t> User can use flashcards to revise </a:t>
            </a: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62500" lnSpcReduction="20000"/>
          </a:bodyPr>
          <a:lstStyle/>
          <a:p>
            <a:r>
              <a:rPr lang="en-GB" dirty="0"/>
              <a:t>Once the user chooses the “Revise” menu and clicks on the “Flashcard” option, they are presented with a flashcard (only if they have at least one word added to the Practice List). They flip the flashcard to see the definition in the other language by clicking the Flip button. The user clicks the “NEXT” button when they want to see a new word and clicks the “BACK” button when they want to see the previous word. </a:t>
            </a:r>
          </a:p>
        </p:txBody>
      </p:sp>
      <p:sp>
        <p:nvSpPr>
          <p:cNvPr id="6" name="Action Button: Go Home 5">
            <a:hlinkClick r:id="rId4"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flashcard">
            <a:hlinkClick r:id="" action="ppaction://media"/>
            <a:extLst>
              <a:ext uri="{FF2B5EF4-FFF2-40B4-BE49-F238E27FC236}">
                <a16:creationId xmlns:a16="http://schemas.microsoft.com/office/drawing/2014/main" id="{8CF55AED-E687-4432-AEBD-BCCEE566336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35703" y="1426922"/>
            <a:ext cx="6919644" cy="4626744"/>
          </a:xfrm>
          <a:prstGeom prst="rect">
            <a:avLst/>
          </a:prstGeom>
        </p:spPr>
      </p:pic>
      <p:sp>
        <p:nvSpPr>
          <p:cNvPr id="9" name="Speech Bubble: Oval 8">
            <a:extLst>
              <a:ext uri="{FF2B5EF4-FFF2-40B4-BE49-F238E27FC236}">
                <a16:creationId xmlns:a16="http://schemas.microsoft.com/office/drawing/2014/main" id="{CD0F6722-09C5-43ED-9DAB-04CCDFB17E78}"/>
              </a:ext>
            </a:extLst>
          </p:cNvPr>
          <p:cNvSpPr/>
          <p:nvPr/>
        </p:nvSpPr>
        <p:spPr>
          <a:xfrm>
            <a:off x="9973739"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Tree>
    <p:extLst>
      <p:ext uri="{BB962C8B-B14F-4D97-AF65-F5344CB8AC3E}">
        <p14:creationId xmlns:p14="http://schemas.microsoft.com/office/powerpoint/2010/main" val="393967635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2.2.1</a:t>
            </a:r>
            <a:r>
              <a:rPr lang="et-EE" sz="2800" dirty="0"/>
              <a:t>4</a:t>
            </a:r>
            <a:r>
              <a:rPr lang="en-GB" sz="2800" dirty="0"/>
              <a:t> </a:t>
            </a:r>
            <a:r>
              <a:rPr lang="en-US" sz="2800" dirty="0"/>
              <a:t>User can take tests </a:t>
            </a: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200830" y="2394857"/>
            <a:ext cx="4453466" cy="4346785"/>
          </a:xfrm>
        </p:spPr>
        <p:txBody>
          <a:bodyPr vert="horz" lIns="91440" tIns="45720" rIns="91440" bIns="45720" rtlCol="0">
            <a:noAutofit/>
          </a:bodyPr>
          <a:lstStyle/>
          <a:p>
            <a:pPr marL="0" indent="0">
              <a:buNone/>
            </a:pPr>
            <a:r>
              <a:rPr lang="en-GB" sz="1300" dirty="0"/>
              <a:t>Once the user chooses the “Revise” menu and clicks on the “Quiz” option, they’ll be presented with a quiz of various tests, with the amount dependant on the setting they have chosen in the “Settings” menu. They’ll be presented one of three tests at a time.</a:t>
            </a:r>
          </a:p>
          <a:p>
            <a:pPr marL="0" indent="0">
              <a:buNone/>
            </a:pPr>
            <a:r>
              <a:rPr lang="en-GB" sz="1300" dirty="0"/>
              <a:t>There is a running indicator in the form of a progress bar to show how many of the questions the user has answered from the total amount of questions. There is also a numeric indicator for how many questions have been answered correctly out of the total number of questions answered so far.</a:t>
            </a:r>
            <a:r>
              <a:rPr lang="et-EE" sz="1300" dirty="0"/>
              <a:t> </a:t>
            </a:r>
            <a:r>
              <a:rPr lang="en-GB" sz="1300" dirty="0"/>
              <a:t>After each question a notification box is presented giving feedback:</a:t>
            </a:r>
          </a:p>
          <a:p>
            <a:pPr lvl="0"/>
            <a:r>
              <a:rPr lang="en-GB" sz="1300" dirty="0"/>
              <a:t>If the question is fully correct and positive message with a green background is displayed.</a:t>
            </a:r>
          </a:p>
          <a:p>
            <a:pPr lvl="0"/>
            <a:r>
              <a:rPr lang="en-GB" sz="1300" dirty="0"/>
              <a:t>If the question was answered incorrectly then the correct answers are displayed in the popup, on a red background.</a:t>
            </a:r>
          </a:p>
          <a:p>
            <a:pPr marL="0" indent="0">
              <a:buNone/>
            </a:pPr>
            <a:r>
              <a:rPr lang="en-GB" sz="1300" dirty="0"/>
              <a:t>Once the quiz is complete the user will see a dialog box giving feedback on how many questions they got correct and incorrect. Once closed they are returned to the “REVISE” section.  </a:t>
            </a:r>
          </a:p>
          <a:p>
            <a:endParaRPr lang="en-GB" sz="1000" dirty="0"/>
          </a:p>
        </p:txBody>
      </p:sp>
      <p:sp>
        <p:nvSpPr>
          <p:cNvPr id="6" name="Action Button: Go Home 5">
            <a:hlinkClick r:id="rId2"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a:extLst>
              <a:ext uri="{FF2B5EF4-FFF2-40B4-BE49-F238E27FC236}">
                <a16:creationId xmlns:a16="http://schemas.microsoft.com/office/drawing/2014/main" id="{F5210013-76D3-4AF1-AFC1-7489B57E115C}"/>
              </a:ext>
            </a:extLst>
          </p:cNvPr>
          <p:cNvPicPr>
            <a:picLocks noChangeAspect="1"/>
          </p:cNvPicPr>
          <p:nvPr/>
        </p:nvPicPr>
        <p:blipFill>
          <a:blip r:embed="rId3"/>
          <a:stretch>
            <a:fillRect/>
          </a:stretch>
        </p:blipFill>
        <p:spPr>
          <a:xfrm>
            <a:off x="5280207" y="1498302"/>
            <a:ext cx="6268325" cy="4267796"/>
          </a:xfrm>
          <a:prstGeom prst="rect">
            <a:avLst/>
          </a:prstGeom>
        </p:spPr>
      </p:pic>
    </p:spTree>
    <p:extLst>
      <p:ext uri="{BB962C8B-B14F-4D97-AF65-F5344CB8AC3E}">
        <p14:creationId xmlns:p14="http://schemas.microsoft.com/office/powerpoint/2010/main" val="3503381189"/>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2.2.1</a:t>
            </a:r>
            <a:r>
              <a:rPr lang="et-EE" sz="2800" dirty="0"/>
              <a:t>4</a:t>
            </a:r>
            <a:r>
              <a:rPr lang="en-GB" sz="2800" dirty="0"/>
              <a:t> </a:t>
            </a:r>
            <a:r>
              <a:rPr lang="en-US" sz="2800" dirty="0"/>
              <a:t>User can take tests </a:t>
            </a: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85000" lnSpcReduction="20000"/>
          </a:bodyPr>
          <a:lstStyle/>
          <a:p>
            <a:pPr lvl="0"/>
            <a:r>
              <a:rPr lang="en-GB" dirty="0"/>
              <a:t>A) Find the definition – The user will be presented a word in a language (dependant on the language setting in the “Settings”) and they’ll be shown 6 random words from the dictionary in the other language. They must choose the correct matching definition.</a:t>
            </a:r>
          </a:p>
        </p:txBody>
      </p:sp>
      <p:sp>
        <p:nvSpPr>
          <p:cNvPr id="6" name="Action Button: Go Home 5">
            <a:hlinkClick r:id="rId4"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match 6">
            <a:hlinkClick r:id="" action="ppaction://media"/>
            <a:extLst>
              <a:ext uri="{FF2B5EF4-FFF2-40B4-BE49-F238E27FC236}">
                <a16:creationId xmlns:a16="http://schemas.microsoft.com/office/drawing/2014/main" id="{562A1286-CB80-4917-8953-976DE08260A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69926" y="1316154"/>
            <a:ext cx="6863319" cy="4737512"/>
          </a:xfrm>
          <a:prstGeom prst="rect">
            <a:avLst/>
          </a:prstGeom>
        </p:spPr>
      </p:pic>
      <p:sp>
        <p:nvSpPr>
          <p:cNvPr id="8" name="Speech Bubble: Oval 7">
            <a:extLst>
              <a:ext uri="{FF2B5EF4-FFF2-40B4-BE49-F238E27FC236}">
                <a16:creationId xmlns:a16="http://schemas.microsoft.com/office/drawing/2014/main" id="{CC7F69A1-6455-4745-B0AF-3C7D68325BFB}"/>
              </a:ext>
            </a:extLst>
          </p:cNvPr>
          <p:cNvSpPr/>
          <p:nvPr/>
        </p:nvSpPr>
        <p:spPr>
          <a:xfrm>
            <a:off x="9973739"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Tree>
    <p:extLst>
      <p:ext uri="{BB962C8B-B14F-4D97-AF65-F5344CB8AC3E}">
        <p14:creationId xmlns:p14="http://schemas.microsoft.com/office/powerpoint/2010/main" val="200303162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8856CF5-CE09-431C-98FC-7E3C3F00CA77}"/>
              </a:ext>
            </a:extLst>
          </p:cNvPr>
          <p:cNvSpPr>
            <a:spLocks noGrp="1"/>
          </p:cNvSpPr>
          <p:nvPr>
            <p:ph type="title"/>
          </p:nvPr>
        </p:nvSpPr>
        <p:spPr>
          <a:xfrm>
            <a:off x="863029" y="1012004"/>
            <a:ext cx="3416158" cy="4795408"/>
          </a:xfrm>
        </p:spPr>
        <p:txBody>
          <a:bodyPr>
            <a:normAutofit/>
          </a:bodyPr>
          <a:lstStyle/>
          <a:p>
            <a:r>
              <a:rPr lang="en-GB">
                <a:solidFill>
                  <a:srgbClr val="FFFFFF"/>
                </a:solidFill>
              </a:rPr>
              <a:t>User interface requirements</a:t>
            </a:r>
          </a:p>
        </p:txBody>
      </p:sp>
      <p:graphicFrame>
        <p:nvGraphicFramePr>
          <p:cNvPr id="5" name="Content Placeholder 2">
            <a:extLst>
              <a:ext uri="{FF2B5EF4-FFF2-40B4-BE49-F238E27FC236}">
                <a16:creationId xmlns:a16="http://schemas.microsoft.com/office/drawing/2014/main" id="{111ABD6D-129D-4AC4-BF4A-55D7CE27EF60}"/>
              </a:ext>
            </a:extLst>
          </p:cNvPr>
          <p:cNvGraphicFramePr>
            <a:graphicFrameLocks noGrp="1"/>
          </p:cNvGraphicFramePr>
          <p:nvPr>
            <p:ph idx="1"/>
            <p:extLst>
              <p:ext uri="{D42A27DB-BD31-4B8C-83A1-F6EECF244321}">
                <p14:modId xmlns:p14="http://schemas.microsoft.com/office/powerpoint/2010/main" val="3361835544"/>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603096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2.2.1</a:t>
            </a:r>
            <a:r>
              <a:rPr lang="et-EE" sz="2800" dirty="0"/>
              <a:t>4</a:t>
            </a:r>
            <a:r>
              <a:rPr lang="en-GB" sz="2800" dirty="0"/>
              <a:t> </a:t>
            </a:r>
            <a:r>
              <a:rPr lang="en-US" sz="2800" dirty="0"/>
              <a:t>User can take tests </a:t>
            </a: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92500" lnSpcReduction="20000"/>
          </a:bodyPr>
          <a:lstStyle/>
          <a:p>
            <a:r>
              <a:rPr lang="en-GB" dirty="0"/>
              <a:t>B) Input box – The user will be presented a word in a language (dependant on the language setting in the “Settings”) and they’ll have an input box. They must write the correct definition in the input box.</a:t>
            </a:r>
          </a:p>
          <a:p>
            <a:endParaRPr lang="en-GB" dirty="0"/>
          </a:p>
        </p:txBody>
      </p:sp>
      <p:sp>
        <p:nvSpPr>
          <p:cNvPr id="6" name="Action Button: Go Home 5">
            <a:hlinkClick r:id="rId4"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write definition">
            <a:hlinkClick r:id="" action="ppaction://media"/>
            <a:extLst>
              <a:ext uri="{FF2B5EF4-FFF2-40B4-BE49-F238E27FC236}">
                <a16:creationId xmlns:a16="http://schemas.microsoft.com/office/drawing/2014/main" id="{387AD53E-12EF-41BD-99A0-7B45E3EE330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14013" y="1354934"/>
            <a:ext cx="6834519" cy="4698732"/>
          </a:xfrm>
          <a:prstGeom prst="rect">
            <a:avLst/>
          </a:prstGeom>
        </p:spPr>
      </p:pic>
      <p:sp>
        <p:nvSpPr>
          <p:cNvPr id="8" name="Speech Bubble: Oval 7">
            <a:extLst>
              <a:ext uri="{FF2B5EF4-FFF2-40B4-BE49-F238E27FC236}">
                <a16:creationId xmlns:a16="http://schemas.microsoft.com/office/drawing/2014/main" id="{92345BBC-CE53-468A-B7BE-209BB32DC410}"/>
              </a:ext>
            </a:extLst>
          </p:cNvPr>
          <p:cNvSpPr/>
          <p:nvPr/>
        </p:nvSpPr>
        <p:spPr>
          <a:xfrm>
            <a:off x="9973739"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Tree>
    <p:extLst>
      <p:ext uri="{BB962C8B-B14F-4D97-AF65-F5344CB8AC3E}">
        <p14:creationId xmlns:p14="http://schemas.microsoft.com/office/powerpoint/2010/main" val="6710092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2.2.1</a:t>
            </a:r>
            <a:r>
              <a:rPr lang="et-EE" sz="2800" dirty="0"/>
              <a:t>4</a:t>
            </a:r>
            <a:r>
              <a:rPr lang="en-GB" sz="2800" dirty="0"/>
              <a:t> </a:t>
            </a:r>
            <a:r>
              <a:rPr lang="en-US" sz="2800" dirty="0"/>
              <a:t>User can take tests </a:t>
            </a: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70000" lnSpcReduction="20000"/>
          </a:bodyPr>
          <a:lstStyle/>
          <a:p>
            <a:r>
              <a:rPr lang="en-GB" dirty="0"/>
              <a:t>C) Matching – Only chosen if the user has added at least 4 words into their Practice List. The user is presented 4 words in a language (dependant on the language setting in the “Settings”) and they are shown 4 drop-down menus with the matching definitions to the words. They must match up each word to its correct definition in the other language.</a:t>
            </a:r>
          </a:p>
          <a:p>
            <a:pPr lvl="0"/>
            <a:endParaRPr lang="en-GB" dirty="0"/>
          </a:p>
        </p:txBody>
      </p:sp>
      <p:sp>
        <p:nvSpPr>
          <p:cNvPr id="6" name="Action Button: Go Home 5">
            <a:hlinkClick r:id="rId4"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match 4">
            <a:hlinkClick r:id="" action="ppaction://media"/>
            <a:extLst>
              <a:ext uri="{FF2B5EF4-FFF2-40B4-BE49-F238E27FC236}">
                <a16:creationId xmlns:a16="http://schemas.microsoft.com/office/drawing/2014/main" id="{BD0EA28B-D265-4240-9ACF-4DBA1CE8993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50910" y="1426922"/>
            <a:ext cx="6870014" cy="4626744"/>
          </a:xfrm>
          <a:prstGeom prst="rect">
            <a:avLst/>
          </a:prstGeom>
        </p:spPr>
      </p:pic>
      <p:sp>
        <p:nvSpPr>
          <p:cNvPr id="8" name="Speech Bubble: Oval 7">
            <a:extLst>
              <a:ext uri="{FF2B5EF4-FFF2-40B4-BE49-F238E27FC236}">
                <a16:creationId xmlns:a16="http://schemas.microsoft.com/office/drawing/2014/main" id="{13AE8E8C-AF25-4BF1-8D41-5EC28BA49054}"/>
              </a:ext>
            </a:extLst>
          </p:cNvPr>
          <p:cNvSpPr/>
          <p:nvPr/>
        </p:nvSpPr>
        <p:spPr>
          <a:xfrm>
            <a:off x="9973739"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Tree>
    <p:extLst>
      <p:ext uri="{BB962C8B-B14F-4D97-AF65-F5344CB8AC3E}">
        <p14:creationId xmlns:p14="http://schemas.microsoft.com/office/powerpoint/2010/main" val="205192237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2.2.1</a:t>
            </a:r>
            <a:r>
              <a:rPr lang="et-EE" sz="2800" dirty="0"/>
              <a:t>4</a:t>
            </a:r>
            <a:r>
              <a:rPr lang="en-GB" sz="2800" dirty="0"/>
              <a:t> </a:t>
            </a:r>
            <a:r>
              <a:rPr lang="en-US" sz="2800" dirty="0"/>
              <a:t>User can take tests </a:t>
            </a: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55000" lnSpcReduction="20000"/>
          </a:bodyPr>
          <a:lstStyle/>
          <a:p>
            <a:pPr marL="0" indent="0">
              <a:buNone/>
            </a:pPr>
            <a:r>
              <a:rPr lang="en-GB" dirty="0"/>
              <a:t>After each question a notification box is presented giving feed back:</a:t>
            </a:r>
          </a:p>
          <a:p>
            <a:pPr lvl="0"/>
            <a:r>
              <a:rPr lang="en-GB" dirty="0"/>
              <a:t>If the question is fully correct and positive message is displayed in the notification box</a:t>
            </a:r>
          </a:p>
          <a:p>
            <a:pPr lvl="0"/>
            <a:r>
              <a:rPr lang="en-GB" dirty="0"/>
              <a:t>If the question was answered incorrectly then the correct answers are displayed in the notification box</a:t>
            </a:r>
          </a:p>
          <a:p>
            <a:pPr marL="0" indent="0">
              <a:buNone/>
            </a:pPr>
            <a:r>
              <a:rPr lang="en-GB" dirty="0"/>
              <a:t>Once the quiz is complete the user will see a dialog box giving feedback on how many questions they got correct and incorrect. Once closed they are returned to the “REVISE” section.  </a:t>
            </a:r>
          </a:p>
          <a:p>
            <a:pPr lvl="0"/>
            <a:endParaRPr lang="en-GB" dirty="0"/>
          </a:p>
        </p:txBody>
      </p:sp>
      <p:sp>
        <p:nvSpPr>
          <p:cNvPr id="6" name="Action Button: Go Home 5">
            <a:hlinkClick r:id="rId4"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answer notifications">
            <a:hlinkClick r:id="" action="ppaction://media"/>
            <a:extLst>
              <a:ext uri="{FF2B5EF4-FFF2-40B4-BE49-F238E27FC236}">
                <a16:creationId xmlns:a16="http://schemas.microsoft.com/office/drawing/2014/main" id="{B2DC74A8-718B-4F4D-828E-14DB2550074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23732" y="1295268"/>
            <a:ext cx="6891473" cy="4758398"/>
          </a:xfrm>
          <a:prstGeom prst="rect">
            <a:avLst/>
          </a:prstGeom>
        </p:spPr>
      </p:pic>
      <p:sp>
        <p:nvSpPr>
          <p:cNvPr id="9" name="Speech Bubble: Oval 8">
            <a:extLst>
              <a:ext uri="{FF2B5EF4-FFF2-40B4-BE49-F238E27FC236}">
                <a16:creationId xmlns:a16="http://schemas.microsoft.com/office/drawing/2014/main" id="{276A6AC0-D0FA-4571-82E3-5099F8B2FA33}"/>
              </a:ext>
            </a:extLst>
          </p:cNvPr>
          <p:cNvSpPr/>
          <p:nvPr/>
        </p:nvSpPr>
        <p:spPr>
          <a:xfrm>
            <a:off x="9973739"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Tree>
    <p:extLst>
      <p:ext uri="{BB962C8B-B14F-4D97-AF65-F5344CB8AC3E}">
        <p14:creationId xmlns:p14="http://schemas.microsoft.com/office/powerpoint/2010/main" val="380716192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5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fontScale="90000"/>
          </a:bodyPr>
          <a:lstStyle/>
          <a:p>
            <a:pPr algn="ctr"/>
            <a:r>
              <a:rPr lang="en-GB" sz="2800" dirty="0"/>
              <a:t>2.2.1</a:t>
            </a:r>
            <a:r>
              <a:rPr lang="et-EE" sz="2800" dirty="0"/>
              <a:t>5</a:t>
            </a:r>
            <a:r>
              <a:rPr lang="en-GB" sz="2800" dirty="0"/>
              <a:t> User can change settings for Practice </a:t>
            </a:r>
            <a:br>
              <a:rPr lang="en-GB" b="1" dirty="0"/>
            </a:b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62500" lnSpcReduction="20000"/>
          </a:bodyPr>
          <a:lstStyle/>
          <a:p>
            <a:pPr marL="0" indent="0">
              <a:buNone/>
            </a:pPr>
            <a:r>
              <a:rPr lang="en-GB" dirty="0"/>
              <a:t>User can click on the button “Settings” on the main menu bar at the top of the screen. On the settings page the user can change </a:t>
            </a:r>
          </a:p>
          <a:p>
            <a:pPr marL="0" lvl="0" indent="0">
              <a:buNone/>
            </a:pPr>
            <a:r>
              <a:rPr lang="en-GB" dirty="0"/>
              <a:t>- How many tests are used in a single quiz (5 or more in increments of 5 up to a maximum of 30) </a:t>
            </a:r>
          </a:p>
          <a:p>
            <a:pPr marL="0" lvl="0" indent="0">
              <a:buNone/>
            </a:pPr>
            <a:r>
              <a:rPr lang="en-GB" dirty="0"/>
              <a:t>- What language should be used for the tests and flashcards (English, Welsh or both) </a:t>
            </a:r>
          </a:p>
          <a:p>
            <a:pPr marL="0" lvl="0" indent="0">
              <a:buNone/>
            </a:pPr>
            <a:r>
              <a:rPr lang="en-GB" dirty="0"/>
              <a:t>- Click on the Help button for a help screen</a:t>
            </a:r>
          </a:p>
        </p:txBody>
      </p:sp>
      <p:sp>
        <p:nvSpPr>
          <p:cNvPr id="6" name="Action Button: Go Home 5">
            <a:hlinkClick r:id="rId4"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settings">
            <a:hlinkClick r:id="" action="ppaction://media"/>
            <a:extLst>
              <a:ext uri="{FF2B5EF4-FFF2-40B4-BE49-F238E27FC236}">
                <a16:creationId xmlns:a16="http://schemas.microsoft.com/office/drawing/2014/main" id="{1E8243B2-103C-4D41-B05E-EC8A17A319C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63334" y="1408860"/>
            <a:ext cx="6951871" cy="4723183"/>
          </a:xfrm>
          <a:prstGeom prst="rect">
            <a:avLst/>
          </a:prstGeom>
        </p:spPr>
      </p:pic>
      <p:sp>
        <p:nvSpPr>
          <p:cNvPr id="8" name="Speech Bubble: Oval 7">
            <a:extLst>
              <a:ext uri="{FF2B5EF4-FFF2-40B4-BE49-F238E27FC236}">
                <a16:creationId xmlns:a16="http://schemas.microsoft.com/office/drawing/2014/main" id="{17F77575-6ABE-42D5-9974-18ECC7849EBA}"/>
              </a:ext>
            </a:extLst>
          </p:cNvPr>
          <p:cNvSpPr/>
          <p:nvPr/>
        </p:nvSpPr>
        <p:spPr>
          <a:xfrm>
            <a:off x="9973739"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Tree>
    <p:extLst>
      <p:ext uri="{BB962C8B-B14F-4D97-AF65-F5344CB8AC3E}">
        <p14:creationId xmlns:p14="http://schemas.microsoft.com/office/powerpoint/2010/main" val="415892895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fontScale="90000"/>
          </a:bodyPr>
          <a:lstStyle/>
          <a:p>
            <a:pPr algn="ctr"/>
            <a:r>
              <a:rPr lang="en-GB" sz="2800" dirty="0"/>
              <a:t>2.2.1</a:t>
            </a:r>
            <a:r>
              <a:rPr lang="et-EE" sz="2800" dirty="0"/>
              <a:t>6</a:t>
            </a:r>
            <a:r>
              <a:rPr lang="en-GB" sz="2800" dirty="0"/>
              <a:t> User can change the size of the font </a:t>
            </a:r>
            <a:br>
              <a:rPr lang="en-GB" b="1" dirty="0"/>
            </a:b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55000" lnSpcReduction="20000"/>
          </a:bodyPr>
          <a:lstStyle/>
          <a:p>
            <a:pPr marL="0" indent="0">
              <a:buNone/>
            </a:pPr>
            <a:r>
              <a:rPr lang="en-GB" dirty="0"/>
              <a:t>Welsh Vocabulary Tutor is accessibility friendly. User can change the size of the font presented in the application. Once they click the “Settings” button located in the navigation menu, they can choose from one of three options available</a:t>
            </a:r>
          </a:p>
          <a:p>
            <a:pPr lvl="0"/>
            <a:r>
              <a:rPr lang="en-GB" dirty="0"/>
              <a:t>Small – 12 pixels</a:t>
            </a:r>
          </a:p>
          <a:p>
            <a:pPr lvl="0"/>
            <a:r>
              <a:rPr lang="en-GB" dirty="0"/>
              <a:t>Medium – 18 pixels</a:t>
            </a:r>
          </a:p>
          <a:p>
            <a:pPr lvl="0"/>
            <a:r>
              <a:rPr lang="en-GB" dirty="0"/>
              <a:t>Large – 28 pixels</a:t>
            </a:r>
          </a:p>
          <a:p>
            <a:pPr marL="0" indent="0">
              <a:buNone/>
            </a:pPr>
            <a:r>
              <a:rPr lang="en-GB" dirty="0"/>
              <a:t>After choosing those options, the user will see the change of font size in Main and Practice List section.</a:t>
            </a:r>
          </a:p>
        </p:txBody>
      </p:sp>
      <p:sp>
        <p:nvSpPr>
          <p:cNvPr id="6" name="Action Button: Go Home 5">
            <a:hlinkClick r:id="rId4"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fonts">
            <a:hlinkClick r:id="" action="ppaction://media"/>
            <a:extLst>
              <a:ext uri="{FF2B5EF4-FFF2-40B4-BE49-F238E27FC236}">
                <a16:creationId xmlns:a16="http://schemas.microsoft.com/office/drawing/2014/main" id="{80BF78A0-A5A4-4AE8-8D20-D7A88560D61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76977" y="1266824"/>
            <a:ext cx="7211893" cy="4786841"/>
          </a:xfrm>
          <a:prstGeom prst="rect">
            <a:avLst/>
          </a:prstGeom>
        </p:spPr>
      </p:pic>
      <p:sp>
        <p:nvSpPr>
          <p:cNvPr id="8" name="Speech Bubble: Oval 7">
            <a:extLst>
              <a:ext uri="{FF2B5EF4-FFF2-40B4-BE49-F238E27FC236}">
                <a16:creationId xmlns:a16="http://schemas.microsoft.com/office/drawing/2014/main" id="{846F1A64-754C-4677-A988-ECA8521C968D}"/>
              </a:ext>
            </a:extLst>
          </p:cNvPr>
          <p:cNvSpPr/>
          <p:nvPr/>
        </p:nvSpPr>
        <p:spPr>
          <a:xfrm>
            <a:off x="9973739"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Tree>
    <p:extLst>
      <p:ext uri="{BB962C8B-B14F-4D97-AF65-F5344CB8AC3E}">
        <p14:creationId xmlns:p14="http://schemas.microsoft.com/office/powerpoint/2010/main" val="6312814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2.2.1</a:t>
            </a:r>
            <a:r>
              <a:rPr lang="et-EE" sz="2800" dirty="0"/>
              <a:t>7</a:t>
            </a:r>
            <a:r>
              <a:rPr lang="en-GB" sz="2800" dirty="0"/>
              <a:t> User can look at help section</a:t>
            </a: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85000" lnSpcReduction="10000"/>
          </a:bodyPr>
          <a:lstStyle/>
          <a:p>
            <a:r>
              <a:rPr lang="en-GB" dirty="0"/>
              <a:t>User wants help using the app and finds all the instructions how to use the app by clicking on Settings and clicking on “HELP” button.  From there the dialog box opens with information on how to use the application.</a:t>
            </a:r>
          </a:p>
        </p:txBody>
      </p:sp>
      <p:sp>
        <p:nvSpPr>
          <p:cNvPr id="6" name="Action Button: Go Home 5">
            <a:hlinkClick r:id="rId4" action="ppaction://hlinksldjump" highlightClick="1"/>
            <a:extLst>
              <a:ext uri="{FF2B5EF4-FFF2-40B4-BE49-F238E27FC236}">
                <a16:creationId xmlns:a16="http://schemas.microsoft.com/office/drawing/2014/main" id="{A7854C0A-2F88-4671-A3E4-1BF854D63A52}"/>
              </a:ext>
            </a:extLst>
          </p:cNvPr>
          <p:cNvSpPr/>
          <p:nvPr/>
        </p:nvSpPr>
        <p:spPr>
          <a:xfrm>
            <a:off x="11414760" y="613204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Help">
            <a:hlinkClick r:id="" action="ppaction://media"/>
            <a:extLst>
              <a:ext uri="{FF2B5EF4-FFF2-40B4-BE49-F238E27FC236}">
                <a16:creationId xmlns:a16="http://schemas.microsoft.com/office/drawing/2014/main" id="{6B100CA5-9570-4612-8D4B-1B47B73BF06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36510" y="1230429"/>
            <a:ext cx="7185234" cy="4823237"/>
          </a:xfrm>
          <a:prstGeom prst="rect">
            <a:avLst/>
          </a:prstGeom>
        </p:spPr>
      </p:pic>
      <p:sp>
        <p:nvSpPr>
          <p:cNvPr id="8" name="Speech Bubble: Oval 7">
            <a:extLst>
              <a:ext uri="{FF2B5EF4-FFF2-40B4-BE49-F238E27FC236}">
                <a16:creationId xmlns:a16="http://schemas.microsoft.com/office/drawing/2014/main" id="{87623950-F355-43B3-959E-DCD4F55FACE2}"/>
              </a:ext>
            </a:extLst>
          </p:cNvPr>
          <p:cNvSpPr/>
          <p:nvPr/>
        </p:nvSpPr>
        <p:spPr>
          <a:xfrm>
            <a:off x="9973739"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Tree>
    <p:extLst>
      <p:ext uri="{BB962C8B-B14F-4D97-AF65-F5344CB8AC3E}">
        <p14:creationId xmlns:p14="http://schemas.microsoft.com/office/powerpoint/2010/main" val="33571599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B2345-9A66-4FC0-A9CC-0EDC58BBEC51}"/>
              </a:ext>
            </a:extLst>
          </p:cNvPr>
          <p:cNvSpPr>
            <a:spLocks noGrp="1"/>
          </p:cNvSpPr>
          <p:nvPr>
            <p:ph type="title"/>
          </p:nvPr>
        </p:nvSpPr>
        <p:spPr>
          <a:xfrm>
            <a:off x="1571811" y="1573586"/>
            <a:ext cx="9122584" cy="1325563"/>
          </a:xfrm>
        </p:spPr>
        <p:txBody>
          <a:bodyPr>
            <a:normAutofit/>
          </a:bodyPr>
          <a:lstStyle/>
          <a:p>
            <a:r>
              <a:rPr lang="en-GB" dirty="0"/>
              <a:t>Error conditions  </a:t>
            </a:r>
          </a:p>
        </p:txBody>
      </p:sp>
      <p:sp>
        <p:nvSpPr>
          <p:cNvPr id="4" name="Content Placeholder 3">
            <a:extLst>
              <a:ext uri="{FF2B5EF4-FFF2-40B4-BE49-F238E27FC236}">
                <a16:creationId xmlns:a16="http://schemas.microsoft.com/office/drawing/2014/main" id="{4695264D-2BC7-420D-B4CE-DD135B3ABB7D}"/>
              </a:ext>
            </a:extLst>
          </p:cNvPr>
          <p:cNvSpPr>
            <a:spLocks noGrp="1"/>
          </p:cNvSpPr>
          <p:nvPr>
            <p:ph idx="1"/>
          </p:nvPr>
        </p:nvSpPr>
        <p:spPr>
          <a:xfrm>
            <a:off x="1571811" y="2622041"/>
            <a:ext cx="9122584" cy="2907901"/>
          </a:xfrm>
        </p:spPr>
        <p:txBody>
          <a:bodyPr>
            <a:normAutofit/>
          </a:bodyPr>
          <a:lstStyle/>
          <a:p>
            <a:pPr lvl="0" fontAlgn="base"/>
            <a:r>
              <a:rPr lang="en-GB" dirty="0"/>
              <a:t>Empty box - user doesn’t input the word when he is supposed to  </a:t>
            </a:r>
          </a:p>
          <a:p>
            <a:pPr lvl="0" fontAlgn="base"/>
            <a:r>
              <a:rPr lang="en-GB" dirty="0"/>
              <a:t>Incorrect input - when user input is required it of the wrong type </a:t>
            </a:r>
          </a:p>
          <a:p>
            <a:pPr lvl="0" fontAlgn="base"/>
            <a:r>
              <a:rPr lang="en-GB" dirty="0"/>
              <a:t>User chooses to open Revise section where there are no words added to Practice list </a:t>
            </a:r>
          </a:p>
        </p:txBody>
      </p:sp>
      <p:sp>
        <p:nvSpPr>
          <p:cNvPr id="12" name="Freeform 6">
            <a:extLst>
              <a:ext uri="{FF2B5EF4-FFF2-40B4-BE49-F238E27FC236}">
                <a16:creationId xmlns:a16="http://schemas.microsoft.com/office/drawing/2014/main" id="{A9616D99-AEFB-4C95-84EF-5DEC698D9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rgbClr val="4C4C4C"/>
          </a:solidFill>
          <a:ln w="0">
            <a:noFill/>
            <a:prstDash val="solid"/>
            <a:round/>
            <a:headEnd/>
            <a:tailEnd/>
          </a:ln>
        </p:spPr>
      </p:sp>
      <p:sp>
        <p:nvSpPr>
          <p:cNvPr id="14" name="Freeform 6">
            <a:extLst>
              <a:ext uri="{FF2B5EF4-FFF2-40B4-BE49-F238E27FC236}">
                <a16:creationId xmlns:a16="http://schemas.microsoft.com/office/drawing/2014/main" id="{D0F97023-F626-4FC5-8C2D-753B5C7F4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rgbClr val="4C4C4C"/>
          </a:solidFill>
          <a:ln w="0">
            <a:noFill/>
            <a:prstDash val="solid"/>
            <a:round/>
            <a:headEnd/>
            <a:tailEnd/>
          </a:ln>
        </p:spPr>
      </p:sp>
    </p:spTree>
    <p:extLst>
      <p:ext uri="{BB962C8B-B14F-4D97-AF65-F5344CB8AC3E}">
        <p14:creationId xmlns:p14="http://schemas.microsoft.com/office/powerpoint/2010/main" val="3061565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942B0-84EF-40A3-BF60-628AF4EB8FEB}"/>
              </a:ext>
            </a:extLst>
          </p:cNvPr>
          <p:cNvSpPr>
            <a:spLocks noGrp="1"/>
          </p:cNvSpPr>
          <p:nvPr>
            <p:ph type="ctrTitle"/>
          </p:nvPr>
        </p:nvSpPr>
        <p:spPr>
          <a:xfrm>
            <a:off x="1524000" y="1122363"/>
            <a:ext cx="9144000" cy="2387600"/>
          </a:xfrm>
        </p:spPr>
        <p:txBody>
          <a:bodyPr/>
          <a:lstStyle/>
          <a:p>
            <a:r>
              <a:rPr lang="pl-PL" dirty="0" err="1">
                <a:latin typeface="Avenir Next LT Pro Light" panose="020B0304020202020204" pitchFamily="34" charset="0"/>
                <a:ea typeface="STXinwei" panose="020B0503020204020204" pitchFamily="2" charset="-122"/>
              </a:rPr>
              <a:t>Mock-up</a:t>
            </a:r>
            <a:r>
              <a:rPr lang="pl-PL" dirty="0">
                <a:latin typeface="Avenir Next LT Pro Light" panose="020B0304020202020204" pitchFamily="34" charset="0"/>
                <a:ea typeface="STXinwei" panose="020B0503020204020204" pitchFamily="2" charset="-122"/>
              </a:rPr>
              <a:t>*</a:t>
            </a:r>
            <a:endParaRPr lang="en-GB" dirty="0">
              <a:latin typeface="Avenir Next LT Pro Light" panose="020B0304020202020204" pitchFamily="34" charset="0"/>
              <a:ea typeface="STXinwei" panose="020B0503020204020204" pitchFamily="2" charset="-122"/>
            </a:endParaRPr>
          </a:p>
        </p:txBody>
      </p:sp>
      <p:sp>
        <p:nvSpPr>
          <p:cNvPr id="4" name="Subtitle 3">
            <a:extLst>
              <a:ext uri="{FF2B5EF4-FFF2-40B4-BE49-F238E27FC236}">
                <a16:creationId xmlns:a16="http://schemas.microsoft.com/office/drawing/2014/main" id="{63B52F82-256F-459B-B188-2EFF155B753E}"/>
              </a:ext>
            </a:extLst>
          </p:cNvPr>
          <p:cNvSpPr>
            <a:spLocks noGrp="1"/>
          </p:cNvSpPr>
          <p:nvPr>
            <p:ph type="subTitle" idx="1"/>
          </p:nvPr>
        </p:nvSpPr>
        <p:spPr>
          <a:xfrm>
            <a:off x="1447800" y="3640138"/>
            <a:ext cx="9144000" cy="1655762"/>
          </a:xfrm>
        </p:spPr>
        <p:txBody>
          <a:bodyPr/>
          <a:lstStyle/>
          <a:p>
            <a:endParaRPr lang="pl-PL" dirty="0"/>
          </a:p>
          <a:p>
            <a:r>
              <a:rPr lang="pl-PL" dirty="0">
                <a:latin typeface="Avenir Next LT Pro Light" panose="020B0304020202020204" pitchFamily="34" charset="0"/>
              </a:rPr>
              <a:t> </a:t>
            </a:r>
            <a:r>
              <a:rPr lang="pl-PL" dirty="0" err="1">
                <a:latin typeface="Avenir Next LT Pro Light" panose="020B0304020202020204" pitchFamily="34" charset="0"/>
              </a:rPr>
              <a:t>SceneBuilder</a:t>
            </a:r>
            <a:r>
              <a:rPr lang="pl-PL" dirty="0">
                <a:latin typeface="Avenir Next LT Pro Light" panose="020B0304020202020204" pitchFamily="34" charset="0"/>
              </a:rPr>
              <a:t> / Java 13 / </a:t>
            </a:r>
            <a:r>
              <a:rPr lang="pl-PL" dirty="0" err="1">
                <a:latin typeface="Avenir Next LT Pro Light" panose="020B0304020202020204" pitchFamily="34" charset="0"/>
              </a:rPr>
              <a:t>JavaFX</a:t>
            </a:r>
            <a:r>
              <a:rPr lang="pl-PL" dirty="0">
                <a:latin typeface="Avenir Next LT Pro Light" panose="020B0304020202020204" pitchFamily="34" charset="0"/>
              </a:rPr>
              <a:t> 13 / JSON Simple 1.1</a:t>
            </a:r>
            <a:endParaRPr lang="en-GB" dirty="0">
              <a:latin typeface="Avenir Next LT Pro Light" panose="020B0304020202020204" pitchFamily="34" charset="0"/>
            </a:endParaRPr>
          </a:p>
        </p:txBody>
      </p:sp>
      <p:sp>
        <p:nvSpPr>
          <p:cNvPr id="3" name="TextBox 2">
            <a:extLst>
              <a:ext uri="{FF2B5EF4-FFF2-40B4-BE49-F238E27FC236}">
                <a16:creationId xmlns:a16="http://schemas.microsoft.com/office/drawing/2014/main" id="{35264C72-A75C-4BD9-86D8-27AE71A499FF}"/>
              </a:ext>
            </a:extLst>
          </p:cNvPr>
          <p:cNvSpPr txBox="1"/>
          <p:nvPr/>
        </p:nvSpPr>
        <p:spPr>
          <a:xfrm>
            <a:off x="8394700" y="6042392"/>
            <a:ext cx="3644900" cy="461665"/>
          </a:xfrm>
          <a:prstGeom prst="rect">
            <a:avLst/>
          </a:prstGeom>
          <a:noFill/>
        </p:spPr>
        <p:txBody>
          <a:bodyPr wrap="square" rtlCol="0">
            <a:spAutoFit/>
          </a:bodyPr>
          <a:lstStyle/>
          <a:p>
            <a:endParaRPr lang="en-GB" sz="1200"/>
          </a:p>
          <a:p>
            <a:r>
              <a:rPr lang="en-GB" sz="1200"/>
              <a:t>*</a:t>
            </a:r>
            <a:r>
              <a:rPr lang="pl-PL" sz="1200"/>
              <a:t>Views </a:t>
            </a:r>
            <a:r>
              <a:rPr lang="en-GB" sz="1200"/>
              <a:t>are not final and are subject to change</a:t>
            </a:r>
            <a:endParaRPr lang="en-GB" sz="1100"/>
          </a:p>
        </p:txBody>
      </p:sp>
    </p:spTree>
    <p:extLst>
      <p:ext uri="{BB962C8B-B14F-4D97-AF65-F5344CB8AC3E}">
        <p14:creationId xmlns:p14="http://schemas.microsoft.com/office/powerpoint/2010/main" val="3090528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FE75B-B3F5-49DD-ABCE-C36540B96511}"/>
              </a:ext>
            </a:extLst>
          </p:cNvPr>
          <p:cNvSpPr>
            <a:spLocks noGrp="1"/>
          </p:cNvSpPr>
          <p:nvPr>
            <p:ph type="title"/>
          </p:nvPr>
        </p:nvSpPr>
        <p:spPr/>
        <p:txBody>
          <a:bodyPr/>
          <a:lstStyle/>
          <a:p>
            <a:r>
              <a:rPr lang="en-GB" dirty="0"/>
              <a:t>Use case list </a:t>
            </a:r>
          </a:p>
        </p:txBody>
      </p:sp>
      <p:sp>
        <p:nvSpPr>
          <p:cNvPr id="3" name="Content Placeholder 2">
            <a:extLst>
              <a:ext uri="{FF2B5EF4-FFF2-40B4-BE49-F238E27FC236}">
                <a16:creationId xmlns:a16="http://schemas.microsoft.com/office/drawing/2014/main" id="{7DDA890F-1328-45F9-B833-79F3062CA0B7}"/>
              </a:ext>
            </a:extLst>
          </p:cNvPr>
          <p:cNvSpPr>
            <a:spLocks noGrp="1"/>
          </p:cNvSpPr>
          <p:nvPr>
            <p:ph idx="1"/>
          </p:nvPr>
        </p:nvSpPr>
        <p:spPr>
          <a:xfrm>
            <a:off x="655320" y="1451148"/>
            <a:ext cx="10515600" cy="4615007"/>
          </a:xfrm>
        </p:spPr>
        <p:txBody>
          <a:bodyPr>
            <a:noAutofit/>
          </a:bodyPr>
          <a:lstStyle/>
          <a:p>
            <a:pPr marL="0" indent="0">
              <a:spcBef>
                <a:spcPts val="0"/>
              </a:spcBef>
              <a:buNone/>
            </a:pPr>
            <a:r>
              <a:rPr lang="en-GB" sz="1800" dirty="0">
                <a:hlinkClick r:id="rId3" action="ppaction://hlinksldjump"/>
              </a:rPr>
              <a:t>2.2.1 User can resize window of the app</a:t>
            </a:r>
            <a:endParaRPr lang="en-GB" sz="1800" dirty="0"/>
          </a:p>
          <a:p>
            <a:pPr marL="0" indent="0">
              <a:spcBef>
                <a:spcPts val="0"/>
              </a:spcBef>
              <a:buNone/>
            </a:pPr>
            <a:r>
              <a:rPr lang="en-GB" sz="1800" dirty="0">
                <a:hlinkClick r:id="rId4" action="ppaction://hlinksldjump"/>
              </a:rPr>
              <a:t>2.2.2 User can look at dictionary of all words</a:t>
            </a:r>
            <a:endParaRPr lang="en-GB" sz="1800" dirty="0"/>
          </a:p>
          <a:p>
            <a:pPr marL="0" indent="0">
              <a:spcBef>
                <a:spcPts val="0"/>
              </a:spcBef>
              <a:buNone/>
            </a:pPr>
            <a:r>
              <a:rPr lang="en-GB" sz="1800" dirty="0">
                <a:hlinkClick r:id="rId5" action="ppaction://hlinksldjump"/>
              </a:rPr>
              <a:t>2.2.3 User can search for words from the dictionary</a:t>
            </a:r>
            <a:endParaRPr lang="en-GB" sz="1800" dirty="0"/>
          </a:p>
          <a:p>
            <a:pPr marL="0" indent="0">
              <a:spcBef>
                <a:spcPts val="0"/>
              </a:spcBef>
              <a:buNone/>
            </a:pPr>
            <a:r>
              <a:rPr lang="en-GB" sz="1800" dirty="0">
                <a:hlinkClick r:id="rId6" action="ppaction://hlinksldjump"/>
              </a:rPr>
              <a:t>2.2.4 User can search for words starting with a specific letter</a:t>
            </a:r>
            <a:endParaRPr lang="en-GB" sz="1800" dirty="0"/>
          </a:p>
          <a:p>
            <a:pPr marL="0" indent="0">
              <a:spcBef>
                <a:spcPts val="0"/>
              </a:spcBef>
              <a:buNone/>
            </a:pPr>
            <a:r>
              <a:rPr lang="en-GB" sz="1800" dirty="0">
                <a:hlinkClick r:id="rId7" action="ppaction://hlinksldjump"/>
              </a:rPr>
              <a:t>2.2.5 User can scroll list of words to find desired word</a:t>
            </a:r>
            <a:endParaRPr lang="en-GB" sz="1800" dirty="0"/>
          </a:p>
          <a:p>
            <a:pPr marL="0" indent="0">
              <a:spcBef>
                <a:spcPts val="0"/>
              </a:spcBef>
              <a:buNone/>
            </a:pPr>
            <a:r>
              <a:rPr lang="en-GB" sz="1800" dirty="0">
                <a:hlinkClick r:id="rId8" action="ppaction://hlinksldjump"/>
              </a:rPr>
              <a:t>2.2.6 User can add</a:t>
            </a:r>
            <a:r>
              <a:rPr lang="et-EE" sz="1800" dirty="0">
                <a:hlinkClick r:id="rId8" action="ppaction://hlinksldjump"/>
              </a:rPr>
              <a:t>/remove</a:t>
            </a:r>
            <a:r>
              <a:rPr lang="en-GB" sz="1800" dirty="0">
                <a:hlinkClick r:id="rId8" action="ppaction://hlinksldjump"/>
              </a:rPr>
              <a:t> words to</a:t>
            </a:r>
            <a:r>
              <a:rPr lang="et-EE" sz="1800">
                <a:hlinkClick r:id="rId8" action="ppaction://hlinksldjump"/>
              </a:rPr>
              <a:t>/from</a:t>
            </a:r>
            <a:r>
              <a:rPr lang="en-GB" sz="1800">
                <a:hlinkClick r:id="rId8" action="ppaction://hlinksldjump"/>
              </a:rPr>
              <a:t> </a:t>
            </a:r>
            <a:r>
              <a:rPr lang="en-GB" sz="1800" dirty="0">
                <a:hlinkClick r:id="rId8" action="ppaction://hlinksldjump"/>
              </a:rPr>
              <a:t>their Practice List</a:t>
            </a:r>
            <a:endParaRPr lang="en-GB" sz="1800" dirty="0"/>
          </a:p>
          <a:p>
            <a:pPr marL="0" indent="0">
              <a:spcBef>
                <a:spcPts val="0"/>
              </a:spcBef>
              <a:buNone/>
            </a:pPr>
            <a:r>
              <a:rPr lang="en-GB" sz="1800" dirty="0">
                <a:hlinkClick r:id="rId9" action="ppaction://hlinksldjump"/>
              </a:rPr>
              <a:t>2.2.7 User can add new words into the dictionary	</a:t>
            </a:r>
            <a:endParaRPr lang="en-GB" sz="1800" dirty="0"/>
          </a:p>
          <a:p>
            <a:pPr marL="0" indent="0">
              <a:spcBef>
                <a:spcPts val="0"/>
              </a:spcBef>
              <a:buNone/>
            </a:pPr>
            <a:r>
              <a:rPr lang="en-GB" sz="1800" dirty="0">
                <a:hlinkClick r:id="rId10" action="ppaction://hlinksldjump"/>
              </a:rPr>
              <a:t>2.2.8 User can change the language by which words are sorted</a:t>
            </a:r>
            <a:endParaRPr lang="en-GB" sz="1800" dirty="0"/>
          </a:p>
          <a:p>
            <a:pPr marL="0" indent="0">
              <a:spcBef>
                <a:spcPts val="0"/>
              </a:spcBef>
              <a:buNone/>
            </a:pPr>
            <a:r>
              <a:rPr lang="en-GB" sz="1800" dirty="0">
                <a:hlinkClick r:id="rId11" action="ppaction://hlinksldjump"/>
              </a:rPr>
              <a:t>2.2.9 User can remove words from the dictionary	</a:t>
            </a:r>
            <a:endParaRPr lang="en-GB" sz="1800" dirty="0"/>
          </a:p>
          <a:p>
            <a:pPr marL="0" indent="0">
              <a:spcBef>
                <a:spcPts val="0"/>
              </a:spcBef>
              <a:buNone/>
            </a:pPr>
            <a:r>
              <a:rPr lang="en-GB" sz="1800" dirty="0">
                <a:hlinkClick r:id="rId12" action="ppaction://hlinksldjump"/>
              </a:rPr>
              <a:t>2.2.10 User can edit words from dictionary</a:t>
            </a:r>
            <a:endParaRPr lang="en-GB" sz="1800" dirty="0"/>
          </a:p>
          <a:p>
            <a:pPr marL="0" indent="0">
              <a:spcBef>
                <a:spcPts val="0"/>
              </a:spcBef>
              <a:buNone/>
            </a:pPr>
            <a:r>
              <a:rPr lang="en-GB" sz="1800" dirty="0">
                <a:hlinkClick r:id="rId13" action="ppaction://hlinksldjump"/>
              </a:rPr>
              <a:t>2.2.1</a:t>
            </a:r>
            <a:r>
              <a:rPr lang="et-EE" sz="1800" dirty="0">
                <a:hlinkClick r:id="rId13" action="ppaction://hlinksldjump"/>
              </a:rPr>
              <a:t>1</a:t>
            </a:r>
            <a:r>
              <a:rPr lang="en-GB" sz="1800" dirty="0">
                <a:hlinkClick r:id="rId13" action="ppaction://hlinksldjump"/>
              </a:rPr>
              <a:t> User can clear the whole Practice list</a:t>
            </a:r>
            <a:endParaRPr lang="en-GB" sz="1800" dirty="0"/>
          </a:p>
          <a:p>
            <a:pPr marL="0" indent="0">
              <a:spcBef>
                <a:spcPts val="0"/>
              </a:spcBef>
              <a:buNone/>
            </a:pPr>
            <a:r>
              <a:rPr lang="en-GB" sz="1800" dirty="0">
                <a:hlinkClick r:id="rId14" action="ppaction://hlinksldjump"/>
              </a:rPr>
              <a:t>2.2.1</a:t>
            </a:r>
            <a:r>
              <a:rPr lang="et-EE" sz="1800" dirty="0">
                <a:hlinkClick r:id="rId14" action="ppaction://hlinksldjump"/>
              </a:rPr>
              <a:t>2 </a:t>
            </a:r>
            <a:r>
              <a:rPr lang="en-GB" sz="1800" dirty="0">
                <a:hlinkClick r:id="rId14" action="ppaction://hlinksldjump"/>
              </a:rPr>
              <a:t>User can revise words from the Practice List</a:t>
            </a:r>
            <a:endParaRPr lang="en-GB" sz="1800" dirty="0"/>
          </a:p>
          <a:p>
            <a:pPr marL="0" indent="0">
              <a:spcBef>
                <a:spcPts val="0"/>
              </a:spcBef>
              <a:buNone/>
            </a:pPr>
            <a:r>
              <a:rPr lang="en-GB" sz="1800" dirty="0">
                <a:hlinkClick r:id="rId15" action="ppaction://hlinksldjump"/>
              </a:rPr>
              <a:t>2.2.1</a:t>
            </a:r>
            <a:r>
              <a:rPr lang="et-EE" sz="1800" dirty="0">
                <a:hlinkClick r:id="rId15" action="ppaction://hlinksldjump"/>
              </a:rPr>
              <a:t>3</a:t>
            </a:r>
            <a:r>
              <a:rPr lang="en-GB" sz="1800" dirty="0">
                <a:hlinkClick r:id="rId15" action="ppaction://hlinksldjump"/>
              </a:rPr>
              <a:t> User can use flashcards to revise	</a:t>
            </a:r>
            <a:endParaRPr lang="en-GB" sz="1800" dirty="0"/>
          </a:p>
          <a:p>
            <a:pPr marL="0" indent="0">
              <a:spcBef>
                <a:spcPts val="0"/>
              </a:spcBef>
              <a:buNone/>
            </a:pPr>
            <a:r>
              <a:rPr lang="en-GB" sz="1800" dirty="0">
                <a:hlinkClick r:id="rId16" action="ppaction://hlinksldjump"/>
              </a:rPr>
              <a:t>2.2.1</a:t>
            </a:r>
            <a:r>
              <a:rPr lang="et-EE" sz="1800" dirty="0">
                <a:hlinkClick r:id="rId16" action="ppaction://hlinksldjump"/>
              </a:rPr>
              <a:t>4</a:t>
            </a:r>
            <a:r>
              <a:rPr lang="en-GB" sz="1800" dirty="0">
                <a:hlinkClick r:id="rId16" action="ppaction://hlinksldjump"/>
              </a:rPr>
              <a:t> User can take tests</a:t>
            </a:r>
            <a:endParaRPr lang="en-GB" sz="1800" dirty="0"/>
          </a:p>
          <a:p>
            <a:pPr marL="0" indent="0">
              <a:spcBef>
                <a:spcPts val="0"/>
              </a:spcBef>
              <a:buNone/>
            </a:pPr>
            <a:r>
              <a:rPr lang="en-GB" sz="1800" dirty="0">
                <a:hlinkClick r:id="rId17" action="ppaction://hlinksldjump"/>
              </a:rPr>
              <a:t>2.2.1</a:t>
            </a:r>
            <a:r>
              <a:rPr lang="et-EE" sz="1800" dirty="0">
                <a:hlinkClick r:id="rId17" action="ppaction://hlinksldjump"/>
              </a:rPr>
              <a:t>5</a:t>
            </a:r>
            <a:r>
              <a:rPr lang="en-GB" sz="1800" dirty="0">
                <a:hlinkClick r:id="rId17" action="ppaction://hlinksldjump"/>
              </a:rPr>
              <a:t> User can change settings for practice</a:t>
            </a:r>
            <a:endParaRPr lang="en-GB" sz="1800" dirty="0"/>
          </a:p>
          <a:p>
            <a:pPr marL="0" indent="0">
              <a:spcBef>
                <a:spcPts val="0"/>
              </a:spcBef>
              <a:buNone/>
            </a:pPr>
            <a:r>
              <a:rPr lang="en-GB" sz="1800" dirty="0">
                <a:hlinkClick r:id="rId18" action="ppaction://hlinksldjump"/>
              </a:rPr>
              <a:t>2.2.1</a:t>
            </a:r>
            <a:r>
              <a:rPr lang="et-EE" sz="1800" dirty="0">
                <a:hlinkClick r:id="rId18" action="ppaction://hlinksldjump"/>
              </a:rPr>
              <a:t>6</a:t>
            </a:r>
            <a:r>
              <a:rPr lang="en-GB" sz="1800" dirty="0">
                <a:hlinkClick r:id="rId18" action="ppaction://hlinksldjump"/>
              </a:rPr>
              <a:t> User can change the size of the font</a:t>
            </a:r>
            <a:endParaRPr lang="en-GB" sz="1800" dirty="0"/>
          </a:p>
          <a:p>
            <a:pPr marL="0" indent="0">
              <a:spcBef>
                <a:spcPts val="0"/>
              </a:spcBef>
              <a:buNone/>
            </a:pPr>
            <a:r>
              <a:rPr lang="en-GB" sz="1800" dirty="0">
                <a:hlinkClick r:id="rId19" action="ppaction://hlinksldjump"/>
              </a:rPr>
              <a:t>2.2.1</a:t>
            </a:r>
            <a:r>
              <a:rPr lang="et-EE" sz="1800" dirty="0">
                <a:hlinkClick r:id="rId19" action="ppaction://hlinksldjump"/>
              </a:rPr>
              <a:t>7</a:t>
            </a:r>
            <a:r>
              <a:rPr lang="en-GB" sz="1800" dirty="0">
                <a:hlinkClick r:id="rId19" action="ppaction://hlinksldjump"/>
              </a:rPr>
              <a:t> User can look at help section</a:t>
            </a:r>
            <a:endParaRPr lang="en-GB" sz="1800" dirty="0"/>
          </a:p>
        </p:txBody>
      </p:sp>
      <p:sp>
        <p:nvSpPr>
          <p:cNvPr id="5" name="Action Button: Go Home 4">
            <a:hlinkClick r:id="rId20" action="ppaction://hlinksldjump" highlightClick="1"/>
            <a:extLst>
              <a:ext uri="{FF2B5EF4-FFF2-40B4-BE49-F238E27FC236}">
                <a16:creationId xmlns:a16="http://schemas.microsoft.com/office/drawing/2014/main" id="{7B0AE27F-50A5-4945-AC2E-D0A85195D232}"/>
              </a:ext>
            </a:extLst>
          </p:cNvPr>
          <p:cNvSpPr/>
          <p:nvPr/>
        </p:nvSpPr>
        <p:spPr>
          <a:xfrm>
            <a:off x="9579430" y="6176963"/>
            <a:ext cx="600891" cy="609600"/>
          </a:xfrm>
          <a:prstGeom prst="actionButtonHom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hought Bubble: Cloud 5">
            <a:extLst>
              <a:ext uri="{FF2B5EF4-FFF2-40B4-BE49-F238E27FC236}">
                <a16:creationId xmlns:a16="http://schemas.microsoft.com/office/drawing/2014/main" id="{66E37B9C-BB63-4935-8739-0F111C27D720}"/>
              </a:ext>
            </a:extLst>
          </p:cNvPr>
          <p:cNvSpPr/>
          <p:nvPr/>
        </p:nvSpPr>
        <p:spPr>
          <a:xfrm>
            <a:off x="8952412" y="3910149"/>
            <a:ext cx="3239588" cy="1910240"/>
          </a:xfrm>
          <a:prstGeom prst="cloudCallou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If you want to come back to this list while on the other slides - click me</a:t>
            </a:r>
          </a:p>
        </p:txBody>
      </p:sp>
    </p:spTree>
    <p:extLst>
      <p:ext uri="{BB962C8B-B14F-4D97-AF65-F5344CB8AC3E}">
        <p14:creationId xmlns:p14="http://schemas.microsoft.com/office/powerpoint/2010/main" val="3047942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A95D71-A2DE-4BEF-8594-C3B84803F9D7}"/>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800" kern="1200">
                <a:solidFill>
                  <a:schemeClr val="tx1"/>
                </a:solidFill>
                <a:latin typeface="+mj-lt"/>
                <a:ea typeface="+mj-ea"/>
                <a:cs typeface="+mj-cs"/>
              </a:rPr>
              <a:t>2.2.1 User can resize window of the app </a:t>
            </a:r>
            <a:br>
              <a:rPr lang="en-US" sz="2800" kern="1200">
                <a:solidFill>
                  <a:schemeClr val="tx1"/>
                </a:solidFill>
                <a:latin typeface="+mj-lt"/>
                <a:ea typeface="+mj-ea"/>
                <a:cs typeface="+mj-cs"/>
              </a:rPr>
            </a:br>
            <a:endParaRPr lang="en-US" sz="28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35582D8E-3E3A-48CD-B11B-4276D3FCBFC6}"/>
              </a:ext>
            </a:extLst>
          </p:cNvPr>
          <p:cNvSpPr>
            <a:spLocks noGrp="1"/>
          </p:cNvSpPr>
          <p:nvPr>
            <p:ph sz="half" idx="1"/>
          </p:nvPr>
        </p:nvSpPr>
        <p:spPr>
          <a:xfrm>
            <a:off x="643468" y="2638043"/>
            <a:ext cx="3363974" cy="3415623"/>
          </a:xfrm>
        </p:spPr>
        <p:txBody>
          <a:bodyPr vert="horz" lIns="91440" tIns="45720" rIns="91440" bIns="45720" rtlCol="0">
            <a:normAutofit/>
          </a:bodyPr>
          <a:lstStyle/>
          <a:p>
            <a:pPr marL="0" indent="0">
              <a:buNone/>
            </a:pPr>
            <a:r>
              <a:rPr lang="en-GB" dirty="0"/>
              <a:t>User can resize the window by dragging the corners of the app. </a:t>
            </a:r>
          </a:p>
          <a:p>
            <a:endParaRPr lang="en-US" sz="2000" dirty="0"/>
          </a:p>
        </p:txBody>
      </p:sp>
      <p:sp>
        <p:nvSpPr>
          <p:cNvPr id="3" name="Speech Bubble: Oval 2">
            <a:extLst>
              <a:ext uri="{FF2B5EF4-FFF2-40B4-BE49-F238E27FC236}">
                <a16:creationId xmlns:a16="http://schemas.microsoft.com/office/drawing/2014/main" id="{D4AAD9FD-755D-413A-84AA-135F3ABFA6FB}"/>
              </a:ext>
            </a:extLst>
          </p:cNvPr>
          <p:cNvSpPr/>
          <p:nvPr/>
        </p:nvSpPr>
        <p:spPr>
          <a:xfrm>
            <a:off x="9216390" y="492134"/>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sp>
        <p:nvSpPr>
          <p:cNvPr id="13" name="Action Button: Go Home 12">
            <a:hlinkClick r:id="rId4" action="ppaction://hlinksldjump" highlightClick="1"/>
            <a:extLst>
              <a:ext uri="{FF2B5EF4-FFF2-40B4-BE49-F238E27FC236}">
                <a16:creationId xmlns:a16="http://schemas.microsoft.com/office/drawing/2014/main" id="{C0116971-96C7-469C-AF31-79128AF87BD9}"/>
              </a:ext>
            </a:extLst>
          </p:cNvPr>
          <p:cNvSpPr/>
          <p:nvPr/>
        </p:nvSpPr>
        <p:spPr>
          <a:xfrm>
            <a:off x="11475720" y="617696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resize">
            <a:hlinkClick r:id="" action="ppaction://media"/>
            <a:extLst>
              <a:ext uri="{FF2B5EF4-FFF2-40B4-BE49-F238E27FC236}">
                <a16:creationId xmlns:a16="http://schemas.microsoft.com/office/drawing/2014/main" id="{F1444502-A669-4C99-990F-4A6BC7E9C5C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83810" y="1605931"/>
            <a:ext cx="6537836" cy="4447735"/>
          </a:xfrm>
          <a:prstGeom prst="rect">
            <a:avLst/>
          </a:prstGeom>
        </p:spPr>
      </p:pic>
    </p:spTree>
    <p:extLst>
      <p:ext uri="{BB962C8B-B14F-4D97-AF65-F5344CB8AC3E}">
        <p14:creationId xmlns:p14="http://schemas.microsoft.com/office/powerpoint/2010/main" val="3633248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A95D71-A2DE-4BEF-8594-C3B84803F9D7}"/>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spcBef>
                <a:spcPts val="0"/>
              </a:spcBef>
            </a:pPr>
            <a:r>
              <a:rPr lang="en-GB" sz="2800" dirty="0"/>
              <a:t>2.2.2	User can look at dictionary of all words	</a:t>
            </a:r>
          </a:p>
        </p:txBody>
      </p:sp>
      <p:sp>
        <p:nvSpPr>
          <p:cNvPr id="4" name="Content Placeholder 3">
            <a:extLst>
              <a:ext uri="{FF2B5EF4-FFF2-40B4-BE49-F238E27FC236}">
                <a16:creationId xmlns:a16="http://schemas.microsoft.com/office/drawing/2014/main" id="{35582D8E-3E3A-48CD-B11B-4276D3FCBFC6}"/>
              </a:ext>
            </a:extLst>
          </p:cNvPr>
          <p:cNvSpPr>
            <a:spLocks noGrp="1"/>
          </p:cNvSpPr>
          <p:nvPr>
            <p:ph sz="half" idx="1"/>
          </p:nvPr>
        </p:nvSpPr>
        <p:spPr>
          <a:xfrm>
            <a:off x="643468" y="2672877"/>
            <a:ext cx="3363974" cy="3415623"/>
          </a:xfrm>
        </p:spPr>
        <p:txBody>
          <a:bodyPr vert="horz" lIns="91440" tIns="45720" rIns="91440" bIns="45720" rtlCol="0">
            <a:normAutofit fontScale="77500" lnSpcReduction="20000"/>
          </a:bodyPr>
          <a:lstStyle/>
          <a:p>
            <a:pPr marL="0" indent="0">
              <a:buNone/>
            </a:pPr>
            <a:r>
              <a:rPr lang="en-US" dirty="0"/>
              <a:t>User can navigate to the dictionary by selecting the “DICTIONARY” button in the main bar along the top of the screen. Once selected the list of all words is displayed each showing a column for English, Welsh, and type of word. Type of word describes whether the word is masculine or feminine noun in welsh or if it is a verb as well as an ‘other’ type.</a:t>
            </a:r>
            <a:endParaRPr lang="en-US" sz="2000" dirty="0"/>
          </a:p>
        </p:txBody>
      </p:sp>
      <p:sp>
        <p:nvSpPr>
          <p:cNvPr id="8" name="Action Button: Go Home 7">
            <a:hlinkClick r:id="rId4" action="ppaction://hlinksldjump" highlightClick="1"/>
            <a:extLst>
              <a:ext uri="{FF2B5EF4-FFF2-40B4-BE49-F238E27FC236}">
                <a16:creationId xmlns:a16="http://schemas.microsoft.com/office/drawing/2014/main" id="{D9040FD8-0746-4523-A904-325351A0FC32}"/>
              </a:ext>
            </a:extLst>
          </p:cNvPr>
          <p:cNvSpPr/>
          <p:nvPr/>
        </p:nvSpPr>
        <p:spPr>
          <a:xfrm>
            <a:off x="11475720" y="6176963"/>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peech Bubble: Oval 8">
            <a:extLst>
              <a:ext uri="{FF2B5EF4-FFF2-40B4-BE49-F238E27FC236}">
                <a16:creationId xmlns:a16="http://schemas.microsoft.com/office/drawing/2014/main" id="{15A5782C-2E84-4100-B335-17B40B4542DE}"/>
              </a:ext>
            </a:extLst>
          </p:cNvPr>
          <p:cNvSpPr/>
          <p:nvPr/>
        </p:nvSpPr>
        <p:spPr>
          <a:xfrm>
            <a:off x="9216390" y="492134"/>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pic>
        <p:nvPicPr>
          <p:cNvPr id="7" name="scroll">
            <a:hlinkClick r:id="" action="ppaction://media"/>
            <a:extLst>
              <a:ext uri="{FF2B5EF4-FFF2-40B4-BE49-F238E27FC236}">
                <a16:creationId xmlns:a16="http://schemas.microsoft.com/office/drawing/2014/main" id="{03F9C083-6A09-4C48-9518-B0CE85E100C8}"/>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5"/>
          <a:stretch>
            <a:fillRect/>
          </a:stretch>
        </p:blipFill>
        <p:spPr>
          <a:xfrm>
            <a:off x="5004435" y="1780062"/>
            <a:ext cx="6436036" cy="4308438"/>
          </a:xfrm>
        </p:spPr>
      </p:pic>
    </p:spTree>
    <p:extLst>
      <p:ext uri="{BB962C8B-B14F-4D97-AF65-F5344CB8AC3E}">
        <p14:creationId xmlns:p14="http://schemas.microsoft.com/office/powerpoint/2010/main" val="4078202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2.2.3 User can search for words from the dictionary</a:t>
            </a:r>
            <a:br>
              <a:rPr lang="en-US" sz="2600" kern="1200" dirty="0">
                <a:solidFill>
                  <a:schemeClr val="tx1"/>
                </a:solidFill>
                <a:latin typeface="+mj-lt"/>
                <a:ea typeface="+mj-ea"/>
                <a:cs typeface="+mj-cs"/>
              </a:rPr>
            </a:b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92500" lnSpcReduction="20000"/>
          </a:bodyPr>
          <a:lstStyle/>
          <a:p>
            <a:r>
              <a:rPr lang="en-US" dirty="0"/>
              <a:t>User can use the search box to look up words they desire. The user will then see a list of words matching what is currently typed into the search bar, the list is narrowed in real time as the word is being typed.</a:t>
            </a:r>
            <a:endParaRPr lang="en-GB" dirty="0"/>
          </a:p>
          <a:p>
            <a:endParaRPr lang="en-GB" dirty="0"/>
          </a:p>
        </p:txBody>
      </p:sp>
      <p:sp>
        <p:nvSpPr>
          <p:cNvPr id="8" name="Action Button: Go Home 7">
            <a:hlinkClick r:id="rId4" action="ppaction://hlinksldjump" highlightClick="1"/>
            <a:extLst>
              <a:ext uri="{FF2B5EF4-FFF2-40B4-BE49-F238E27FC236}">
                <a16:creationId xmlns:a16="http://schemas.microsoft.com/office/drawing/2014/main" id="{A204F9E3-C882-4E1E-83DB-29DD1B47DF9E}"/>
              </a:ext>
            </a:extLst>
          </p:cNvPr>
          <p:cNvSpPr/>
          <p:nvPr/>
        </p:nvSpPr>
        <p:spPr>
          <a:xfrm>
            <a:off x="11458303" y="6166877"/>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Speech Bubble: Oval 8">
            <a:extLst>
              <a:ext uri="{FF2B5EF4-FFF2-40B4-BE49-F238E27FC236}">
                <a16:creationId xmlns:a16="http://schemas.microsoft.com/office/drawing/2014/main" id="{A1F4B7B8-A4A6-4A25-A9AC-89FE97DFD7C0}"/>
              </a:ext>
            </a:extLst>
          </p:cNvPr>
          <p:cNvSpPr/>
          <p:nvPr/>
        </p:nvSpPr>
        <p:spPr>
          <a:xfrm>
            <a:off x="9904367" y="326672"/>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pic>
        <p:nvPicPr>
          <p:cNvPr id="3" name="searching">
            <a:hlinkClick r:id="" action="ppaction://media"/>
            <a:extLst>
              <a:ext uri="{FF2B5EF4-FFF2-40B4-BE49-F238E27FC236}">
                <a16:creationId xmlns:a16="http://schemas.microsoft.com/office/drawing/2014/main" id="{31C90681-DF09-439D-8EF8-3902DB9B5F0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76911" y="1426921"/>
            <a:ext cx="6900200" cy="4739955"/>
          </a:xfrm>
          <a:prstGeom prst="rect">
            <a:avLst/>
          </a:prstGeom>
        </p:spPr>
      </p:pic>
    </p:spTree>
    <p:extLst>
      <p:ext uri="{BB962C8B-B14F-4D97-AF65-F5344CB8AC3E}">
        <p14:creationId xmlns:p14="http://schemas.microsoft.com/office/powerpoint/2010/main" val="8427664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2.2.4 User can search for words starting with a specific letter </a:t>
            </a:r>
            <a:br>
              <a:rPr lang="en-US" sz="2600" kern="1200" dirty="0">
                <a:solidFill>
                  <a:schemeClr val="tx1"/>
                </a:solidFill>
                <a:latin typeface="+mj-lt"/>
                <a:ea typeface="+mj-ea"/>
                <a:cs typeface="+mj-cs"/>
              </a:rPr>
            </a:b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77500" lnSpcReduction="20000"/>
          </a:bodyPr>
          <a:lstStyle/>
          <a:p>
            <a:r>
              <a:rPr lang="en-US" dirty="0"/>
              <a:t>When the user wishes to narrow down the list to words that start with a specific letter, they can use the button labelled “</a:t>
            </a:r>
            <a:r>
              <a:rPr lang="en-US" dirty="0" err="1"/>
              <a:t>abc</a:t>
            </a:r>
            <a:r>
              <a:rPr lang="en-US" dirty="0"/>
              <a:t>”. When pressed, a menu composed of the current active language’s alphabet is opened. Each letter is a separate button and clicking on one closes the window, filling out the search bar with that letter.</a:t>
            </a:r>
            <a:endParaRPr lang="en-GB" dirty="0"/>
          </a:p>
        </p:txBody>
      </p:sp>
      <p:sp>
        <p:nvSpPr>
          <p:cNvPr id="6" name="Action Button: Go Home 5">
            <a:hlinkClick r:id="rId4" action="ppaction://hlinksldjump" highlightClick="1"/>
            <a:extLst>
              <a:ext uri="{FF2B5EF4-FFF2-40B4-BE49-F238E27FC236}">
                <a16:creationId xmlns:a16="http://schemas.microsoft.com/office/drawing/2014/main" id="{47591E0F-4818-4D0A-A10A-59EDA2B390CD}"/>
              </a:ext>
            </a:extLst>
          </p:cNvPr>
          <p:cNvSpPr/>
          <p:nvPr/>
        </p:nvSpPr>
        <p:spPr>
          <a:xfrm>
            <a:off x="11414760" y="6166877"/>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Speech Bubble: Oval 7">
            <a:extLst>
              <a:ext uri="{FF2B5EF4-FFF2-40B4-BE49-F238E27FC236}">
                <a16:creationId xmlns:a16="http://schemas.microsoft.com/office/drawing/2014/main" id="{26E40014-EE47-4497-92D3-674989204463}"/>
              </a:ext>
            </a:extLst>
          </p:cNvPr>
          <p:cNvSpPr/>
          <p:nvPr/>
        </p:nvSpPr>
        <p:spPr>
          <a:xfrm>
            <a:off x="9775915" y="309254"/>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pic>
        <p:nvPicPr>
          <p:cNvPr id="5" name="lettersearch">
            <a:hlinkClick r:id="" action="ppaction://media"/>
            <a:extLst>
              <a:ext uri="{FF2B5EF4-FFF2-40B4-BE49-F238E27FC236}">
                <a16:creationId xmlns:a16="http://schemas.microsoft.com/office/drawing/2014/main" id="{72F4DA0E-2717-4B78-929B-DE2A6BC0ADD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24351" y="1196340"/>
            <a:ext cx="6704041" cy="4857326"/>
          </a:xfrm>
          <a:prstGeom prst="rect">
            <a:avLst/>
          </a:prstGeom>
        </p:spPr>
      </p:pic>
    </p:spTree>
    <p:extLst>
      <p:ext uri="{BB962C8B-B14F-4D97-AF65-F5344CB8AC3E}">
        <p14:creationId xmlns:p14="http://schemas.microsoft.com/office/powerpoint/2010/main" val="119327771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2ACDA7-414B-4D0F-88DE-346E4F42AB0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GB" sz="2800" dirty="0"/>
              <a:t>2.2.5 User can scroll the list of words to find desired word </a:t>
            </a:r>
            <a:endParaRPr lang="en-US" sz="2600" kern="1200" dirty="0">
              <a:solidFill>
                <a:schemeClr val="tx1"/>
              </a:solidFill>
              <a:latin typeface="+mj-lt"/>
              <a:ea typeface="+mj-ea"/>
              <a:cs typeface="+mj-cs"/>
            </a:endParaRPr>
          </a:p>
        </p:txBody>
      </p:sp>
      <p:sp>
        <p:nvSpPr>
          <p:cNvPr id="4" name="Content Placeholder 3">
            <a:extLst>
              <a:ext uri="{FF2B5EF4-FFF2-40B4-BE49-F238E27FC236}">
                <a16:creationId xmlns:a16="http://schemas.microsoft.com/office/drawing/2014/main" id="{05B8253C-FC27-48D4-AC37-AF4100AEE5CC}"/>
              </a:ext>
            </a:extLst>
          </p:cNvPr>
          <p:cNvSpPr>
            <a:spLocks noGrp="1"/>
          </p:cNvSpPr>
          <p:nvPr>
            <p:ph sz="half" idx="1"/>
          </p:nvPr>
        </p:nvSpPr>
        <p:spPr>
          <a:xfrm>
            <a:off x="643468" y="2638043"/>
            <a:ext cx="3363974" cy="3415623"/>
          </a:xfrm>
        </p:spPr>
        <p:txBody>
          <a:bodyPr vert="horz" lIns="91440" tIns="45720" rIns="91440" bIns="45720" rtlCol="0">
            <a:normAutofit fontScale="92500" lnSpcReduction="20000"/>
          </a:bodyPr>
          <a:lstStyle/>
          <a:p>
            <a:r>
              <a:rPr lang="en-GB" dirty="0"/>
              <a:t>User can scroll the list by dragging the scroll pane located on the right side of the window. The scroll can be dragged either up or down. Furthermore, the user can choose to scroll with his mouse or touchpad.</a:t>
            </a:r>
          </a:p>
        </p:txBody>
      </p:sp>
      <p:sp>
        <p:nvSpPr>
          <p:cNvPr id="6" name="Action Button: Go Home 5">
            <a:hlinkClick r:id="rId4" action="ppaction://hlinksldjump" highlightClick="1"/>
            <a:extLst>
              <a:ext uri="{FF2B5EF4-FFF2-40B4-BE49-F238E27FC236}">
                <a16:creationId xmlns:a16="http://schemas.microsoft.com/office/drawing/2014/main" id="{DF349272-8C77-41CC-BC93-DC16ED2FFD86}"/>
              </a:ext>
            </a:extLst>
          </p:cNvPr>
          <p:cNvSpPr/>
          <p:nvPr/>
        </p:nvSpPr>
        <p:spPr>
          <a:xfrm>
            <a:off x="11414760" y="6149459"/>
            <a:ext cx="600891" cy="609600"/>
          </a:xfrm>
          <a:prstGeom prst="actionButtonHom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Speech Bubble: Oval 7">
            <a:extLst>
              <a:ext uri="{FF2B5EF4-FFF2-40B4-BE49-F238E27FC236}">
                <a16:creationId xmlns:a16="http://schemas.microsoft.com/office/drawing/2014/main" id="{65A9718C-2B40-4A63-AB37-52265168075F}"/>
              </a:ext>
            </a:extLst>
          </p:cNvPr>
          <p:cNvSpPr/>
          <p:nvPr/>
        </p:nvSpPr>
        <p:spPr>
          <a:xfrm>
            <a:off x="9886950" y="179849"/>
            <a:ext cx="1939290" cy="88708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 AM A VIDEO </a:t>
            </a:r>
          </a:p>
        </p:txBody>
      </p:sp>
      <p:pic>
        <p:nvPicPr>
          <p:cNvPr id="5" name="scrolling">
            <a:hlinkClick r:id="" action="ppaction://media"/>
            <a:extLst>
              <a:ext uri="{FF2B5EF4-FFF2-40B4-BE49-F238E27FC236}">
                <a16:creationId xmlns:a16="http://schemas.microsoft.com/office/drawing/2014/main" id="{BBC39718-B57E-49F1-AAE0-7ACC7C1B31B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24603" y="1426922"/>
            <a:ext cx="6779186" cy="4626744"/>
          </a:xfrm>
          <a:prstGeom prst="rect">
            <a:avLst/>
          </a:prstGeom>
        </p:spPr>
      </p:pic>
    </p:spTree>
    <p:extLst>
      <p:ext uri="{BB962C8B-B14F-4D97-AF65-F5344CB8AC3E}">
        <p14:creationId xmlns:p14="http://schemas.microsoft.com/office/powerpoint/2010/main" val="416956931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7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70EC63AFAD1A94EB29E439A3FF3B727" ma:contentTypeVersion="9" ma:contentTypeDescription="Create a new document." ma:contentTypeScope="" ma:versionID="d9166c71788943c91cc9f4a7475c5433">
  <xsd:schema xmlns:xsd="http://www.w3.org/2001/XMLSchema" xmlns:xs="http://www.w3.org/2001/XMLSchema" xmlns:p="http://schemas.microsoft.com/office/2006/metadata/properties" xmlns:ns3="e7f58701-e991-4958-bd33-e8450dc04c49" xmlns:ns4="10e9719d-0b3c-484c-9fd7-3c978a9f3afe" targetNamespace="http://schemas.microsoft.com/office/2006/metadata/properties" ma:root="true" ma:fieldsID="f6c42ea461ba8ddb4c4acd7a75902bae" ns3:_="" ns4:_="">
    <xsd:import namespace="e7f58701-e991-4958-bd33-e8450dc04c49"/>
    <xsd:import namespace="10e9719d-0b3c-484c-9fd7-3c978a9f3afe"/>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7f58701-e991-4958-bd33-e8450dc04c4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0e9719d-0b3c-484c-9fd7-3c978a9f3af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C10C486-DBFB-4DE6-ACEE-9A841D844EE2}">
  <ds:schemaRefs>
    <ds:schemaRef ds:uri="10e9719d-0b3c-484c-9fd7-3c978a9f3afe"/>
    <ds:schemaRef ds:uri="http://purl.org/dc/elements/1.1/"/>
    <ds:schemaRef ds:uri="http://purl.org/dc/terms/"/>
    <ds:schemaRef ds:uri="http://schemas.microsoft.com/office/2006/documentManagement/types"/>
    <ds:schemaRef ds:uri="http://schemas.openxmlformats.org/package/2006/metadata/core-properties"/>
    <ds:schemaRef ds:uri="e7f58701-e991-4958-bd33-e8450dc04c49"/>
    <ds:schemaRef ds:uri="http://purl.org/dc/dcmitype/"/>
    <ds:schemaRef ds:uri="http://schemas.microsoft.com/office/infopath/2007/PartnerControl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015D6464-3370-4B05-9B64-9680451F785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7f58701-e991-4958-bd33-e8450dc04c49"/>
    <ds:schemaRef ds:uri="10e9719d-0b3c-484c-9fd7-3c978a9f3a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6AD1614-8260-4A35-BF06-D85018AED1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462</TotalTime>
  <Words>2169</Words>
  <Application>Microsoft Macintosh PowerPoint</Application>
  <PresentationFormat>Widescreen</PresentationFormat>
  <Paragraphs>109</Paragraphs>
  <Slides>26</Slides>
  <Notes>1</Notes>
  <HiddenSlides>0</HiddenSlides>
  <MMClips>19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Avenir Next LT Pro Light</vt:lpstr>
      <vt:lpstr>Calibri</vt:lpstr>
      <vt:lpstr>Calibri Light</vt:lpstr>
      <vt:lpstr>Office Theme</vt:lpstr>
      <vt:lpstr>User Interface standards</vt:lpstr>
      <vt:lpstr>User interface requirements</vt:lpstr>
      <vt:lpstr>Mock-up*</vt:lpstr>
      <vt:lpstr>Use case list </vt:lpstr>
      <vt:lpstr>2.2.1 User can resize window of the app  </vt:lpstr>
      <vt:lpstr>2.2.2 User can look at dictionary of all words </vt:lpstr>
      <vt:lpstr>2.2.3 User can search for words from the dictionary </vt:lpstr>
      <vt:lpstr>2.2.4 User can search for words starting with a specific letter  </vt:lpstr>
      <vt:lpstr>2.2.5 User can scroll the list of words to find desired word </vt:lpstr>
      <vt:lpstr>2.2.6 User can add/remove words to/from their Practice List</vt:lpstr>
      <vt:lpstr>2.2.7 User can add new words into the dictionary </vt:lpstr>
      <vt:lpstr>2.2.8 User can change the language by which words are sorted  </vt:lpstr>
      <vt:lpstr>2.2.9 User can remove words from the dictionary</vt:lpstr>
      <vt:lpstr>2.2.10 User can edit words from dictionary  </vt:lpstr>
      <vt:lpstr>2.2.11 User can clear the whole Practice List </vt:lpstr>
      <vt:lpstr>2.2.12 User can revise words from the Practice List</vt:lpstr>
      <vt:lpstr>2.2.13 User can use flashcards to revise </vt:lpstr>
      <vt:lpstr>2.2.14 User can take tests </vt:lpstr>
      <vt:lpstr>2.2.14 User can take tests </vt:lpstr>
      <vt:lpstr>2.2.14 User can take tests </vt:lpstr>
      <vt:lpstr>2.2.14 User can take tests </vt:lpstr>
      <vt:lpstr>2.2.14 User can take tests </vt:lpstr>
      <vt:lpstr>2.2.15 User can change settings for Practice  </vt:lpstr>
      <vt:lpstr>2.2.16 User can change the size of the font  </vt:lpstr>
      <vt:lpstr>2.2.17 User can look at help section</vt:lpstr>
      <vt:lpstr>Error conditions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Interface standards</dc:title>
  <dc:creator>Mariusz Bialoszewski [mab152]</dc:creator>
  <cp:lastModifiedBy>Mariusz Bialoszewski [mab152]</cp:lastModifiedBy>
  <cp:revision>42</cp:revision>
  <dcterms:created xsi:type="dcterms:W3CDTF">2020-02-20T17:49:46Z</dcterms:created>
  <dcterms:modified xsi:type="dcterms:W3CDTF">2020-05-05T17:57:48Z</dcterms:modified>
</cp:coreProperties>
</file>